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72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2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AC0916-14F1-40D8-86C2-7CF594C43B00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B170D2-2C3B-4723-8541-83CE0C0B5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763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170D2-2C3B-4723-8541-83CE0C0B57F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606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A6C7-F023-4CB7-A23F-16ADBED2DB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D09E-B1D8-405F-B1A7-A98D984E3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661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A6C7-F023-4CB7-A23F-16ADBED2DB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D09E-B1D8-405F-B1A7-A98D984E3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380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A6C7-F023-4CB7-A23F-16ADBED2DB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D09E-B1D8-405F-B1A7-A98D984E3DB0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9377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A6C7-F023-4CB7-A23F-16ADBED2DB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D09E-B1D8-405F-B1A7-A98D984E3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8603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A6C7-F023-4CB7-A23F-16ADBED2DB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D09E-B1D8-405F-B1A7-A98D984E3DB0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6558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A6C7-F023-4CB7-A23F-16ADBED2DB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D09E-B1D8-405F-B1A7-A98D984E3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4020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A6C7-F023-4CB7-A23F-16ADBED2DB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D09E-B1D8-405F-B1A7-A98D984E3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3451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A6C7-F023-4CB7-A23F-16ADBED2DB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D09E-B1D8-405F-B1A7-A98D984E3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692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A6C7-F023-4CB7-A23F-16ADBED2DB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D09E-B1D8-405F-B1A7-A98D984E3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168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A6C7-F023-4CB7-A23F-16ADBED2DB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D09E-B1D8-405F-B1A7-A98D984E3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692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A6C7-F023-4CB7-A23F-16ADBED2DB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D09E-B1D8-405F-B1A7-A98D984E3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955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A6C7-F023-4CB7-A23F-16ADBED2DB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D09E-B1D8-405F-B1A7-A98D984E3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535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A6C7-F023-4CB7-A23F-16ADBED2DB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D09E-B1D8-405F-B1A7-A98D984E3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88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A6C7-F023-4CB7-A23F-16ADBED2DB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D09E-B1D8-405F-B1A7-A98D984E3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806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A6C7-F023-4CB7-A23F-16ADBED2DB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D09E-B1D8-405F-B1A7-A98D984E3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846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A6C7-F023-4CB7-A23F-16ADBED2DB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D09E-B1D8-405F-B1A7-A98D984E3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962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1A6C7-F023-4CB7-A23F-16ADBED2DB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2A1D09E-B1D8-405F-B1A7-A98D984E3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183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7" Type="http://schemas.openxmlformats.org/officeDocument/2006/relationships/image" Target="../media/image12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Excel_Worksheet1.xlsx"/><Relationship Id="rId5" Type="http://schemas.openxmlformats.org/officeDocument/2006/relationships/oleObject" Target="../embeddings/oleObject1.bin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jpg"/><Relationship Id="rId7" Type="http://schemas.openxmlformats.org/officeDocument/2006/relationships/image" Target="../media/image18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Relationship Id="rId9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728" y="0"/>
            <a:ext cx="9239809" cy="691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547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611861"/>
              </p:ext>
            </p:extLst>
          </p:nvPr>
        </p:nvGraphicFramePr>
        <p:xfrm>
          <a:off x="609600" y="1344751"/>
          <a:ext cx="8001000" cy="3627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6800"/>
                <a:gridCol w="838200"/>
                <a:gridCol w="1981200"/>
                <a:gridCol w="1066800"/>
                <a:gridCol w="914400"/>
                <a:gridCol w="2133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উপাত্ত</a:t>
                      </a:r>
                      <a:r>
                        <a:rPr lang="en-US" sz="24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lang="en-US" sz="24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en-US" sz="24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lang="en-US" sz="24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smtClean="0">
                          <a:latin typeface="Times New Roman"/>
                          <a:cs typeface="Times New Roman"/>
                        </a:rPr>
                        <a:t>– a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ক্রমযোজিত সমষ্টি</a:t>
                      </a:r>
                      <a:endParaRPr lang="en-US" sz="24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উপাত্ত</a:t>
                      </a:r>
                      <a:r>
                        <a:rPr lang="en-US" sz="24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lang="en-US" sz="24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en-US" sz="24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lang="en-US" sz="24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smtClean="0">
                          <a:latin typeface="Times New Roman"/>
                          <a:cs typeface="Times New Roman"/>
                        </a:rPr>
                        <a:t>– a</a:t>
                      </a:r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ক্রমযোজিত সমষ্টি</a:t>
                      </a:r>
                      <a:endParaRPr lang="en-US" sz="24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৪০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1FF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৪৭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৪১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1FF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৪৮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৪৫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1FF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৪৯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১৮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1FF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৫২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২০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1FF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১৯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২৫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1FF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৪২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৩০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1FF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৪৬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৩৩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1FF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৪৬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9936815"/>
              </p:ext>
            </p:extLst>
          </p:nvPr>
        </p:nvGraphicFramePr>
        <p:xfrm>
          <a:off x="1676400" y="1801951"/>
          <a:ext cx="838200" cy="3169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8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৬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১০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–</a:t>
                      </a:r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১৭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–</a:t>
                      </a:r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১৫</a:t>
                      </a:r>
                      <a:endParaRPr lang="en-US" sz="20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–</a:t>
                      </a:r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১৫</a:t>
                      </a:r>
                      <a:endParaRPr lang="en-US" sz="20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–</a:t>
                      </a:r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  <a:endParaRPr lang="en-US" sz="20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–</a:t>
                      </a:r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২</a:t>
                      </a:r>
                      <a:endParaRPr lang="en-US" sz="20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401947"/>
              </p:ext>
            </p:extLst>
          </p:nvPr>
        </p:nvGraphicFramePr>
        <p:xfrm>
          <a:off x="5562600" y="1801951"/>
          <a:ext cx="914400" cy="3169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4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১২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১৩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১৪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১৭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–</a:t>
                      </a:r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১৬</a:t>
                      </a:r>
                      <a:endParaRPr lang="en-US" sz="20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৭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১১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১১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451682"/>
              </p:ext>
            </p:extLst>
          </p:nvPr>
        </p:nvGraphicFramePr>
        <p:xfrm>
          <a:off x="2514600" y="1801951"/>
          <a:ext cx="1981200" cy="3169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81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১১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২১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৪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–</a:t>
                      </a:r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১১</a:t>
                      </a:r>
                      <a:endParaRPr lang="en-US" sz="20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–</a:t>
                      </a:r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২৬</a:t>
                      </a:r>
                      <a:endParaRPr lang="en-US" sz="20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–</a:t>
                      </a:r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৩১</a:t>
                      </a:r>
                      <a:endParaRPr lang="en-US" sz="20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–</a:t>
                      </a:r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৩৩</a:t>
                      </a:r>
                      <a:endParaRPr lang="en-US" sz="20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95050"/>
              </p:ext>
            </p:extLst>
          </p:nvPr>
        </p:nvGraphicFramePr>
        <p:xfrm>
          <a:off x="6477000" y="1801951"/>
          <a:ext cx="2133600" cy="3169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36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–</a:t>
                      </a:r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২১</a:t>
                      </a:r>
                      <a:endParaRPr lang="en-US" sz="20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–</a:t>
                      </a:r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৮</a:t>
                      </a:r>
                      <a:endParaRPr lang="en-US" sz="20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৬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২৩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৭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১৪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২৫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৩৬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09600" y="466212"/>
                <a:ext cx="8001000" cy="676788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n-IN" sz="2400" dirty="0" smtClean="0">
                    <a:latin typeface="NikoshBAN" pitchFamily="2" charset="0"/>
                    <a:cs typeface="NikoshBAN" pitchFamily="2" charset="0"/>
                  </a:rPr>
                  <a:t>অনুমিত গড়, 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bn-IN" sz="2400" b="0" i="0" smtClean="0">
                            <a:latin typeface="Cambria Math"/>
                            <a:cs typeface="Times New Roman" pitchFamily="18" charset="0"/>
                          </a:rPr>
                          <m:t>১৮</m:t>
                        </m:r>
                        <m:r>
                          <a:rPr lang="bn-IN" sz="2400" b="0" i="0" smtClean="0"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r>
                          <a:rPr lang="bn-IN" sz="2400" b="0" i="0" smtClean="0">
                            <a:latin typeface="Cambria Math"/>
                            <a:cs typeface="Times New Roman" pitchFamily="18" charset="0"/>
                          </a:rPr>
                          <m:t>৫২</m:t>
                        </m:r>
                      </m:num>
                      <m:den>
                        <m:r>
                          <a:rPr lang="bn-IN" sz="2400" b="0" i="0" smtClean="0">
                            <a:latin typeface="Cambria Math"/>
                            <a:cs typeface="Times New Roman" pitchFamily="18" charset="0"/>
                          </a:rPr>
                          <m:t>২</m:t>
                        </m:r>
                      </m:den>
                    </m:f>
                  </m:oMath>
                </a14:m>
                <a:r>
                  <a:rPr lang="bn-IN" sz="2400" dirty="0" smtClean="0">
                    <a:latin typeface="NikoshBAN" pitchFamily="2" charset="0"/>
                    <a:cs typeface="NikoshBAN" pitchFamily="2" charset="0"/>
                  </a:rPr>
                  <a:t> = ৩৫  এবং উপাত্ত সংখ্যা,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bn-IN" sz="2400" dirty="0" smtClean="0">
                    <a:latin typeface="NikoshBAN" pitchFamily="2" charset="0"/>
                    <a:cs typeface="NikoshBAN" pitchFamily="2" charset="0"/>
                  </a:rPr>
                  <a:t> = ১৬</a:t>
                </a:r>
                <a:endParaRPr lang="en-US" sz="24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466212"/>
                <a:ext cx="8001000" cy="676788"/>
              </a:xfrm>
              <a:prstGeom prst="rect">
                <a:avLst/>
              </a:prstGeom>
              <a:blipFill rotWithShape="1">
                <a:blip r:embed="rId3"/>
                <a:stretch>
                  <a:fillRect b="-8772"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620486" y="5153561"/>
            <a:ext cx="4865914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Symbol"/>
              <a:buChar char="\"/>
            </a:pPr>
            <a:r>
              <a:rPr lang="bn-IN" sz="2400" dirty="0" smtClean="0">
                <a:latin typeface="NikoshBAN" pitchFamily="2" charset="0"/>
                <a:cs typeface="NikoshBAN" pitchFamily="2" charset="0"/>
                <a:sym typeface="Symbol"/>
              </a:rPr>
              <a:t>বিয়োগফলের গড় = ( ৩৬ 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</a:t>
            </a:r>
            <a:r>
              <a:rPr lang="bn-IN" sz="2400" dirty="0" smtClean="0">
                <a:latin typeface="NikoshBAN" pitchFamily="2" charset="0"/>
                <a:cs typeface="NikoshBAN" pitchFamily="2" charset="0"/>
                <a:sym typeface="Symbol"/>
              </a:rPr>
              <a:t> ১৬) = ২.২৫</a:t>
            </a:r>
          </a:p>
          <a:p>
            <a:pPr marL="342900" indent="-342900">
              <a:buFont typeface="Symbol"/>
              <a:buChar char="\"/>
            </a:pPr>
            <a:r>
              <a:rPr lang="bn-IN" sz="2400" dirty="0" smtClean="0">
                <a:latin typeface="NikoshBAN" pitchFamily="2" charset="0"/>
                <a:cs typeface="NikoshBAN" pitchFamily="2" charset="0"/>
                <a:sym typeface="Symbol"/>
              </a:rPr>
              <a:t>প্রকৃত গড় = অনুমিতি গড় + বিয়োগফলের গড়</a:t>
            </a:r>
          </a:p>
          <a:p>
            <a:r>
              <a:rPr lang="bn-IN" sz="2400" dirty="0" smtClean="0">
                <a:latin typeface="NikoshBAN" pitchFamily="2" charset="0"/>
                <a:cs typeface="NikoshBAN" pitchFamily="2" charset="0"/>
                <a:sym typeface="Symbol"/>
              </a:rPr>
              <a:t>                  = ৩৫ + ২.২৫ = ৩৭.২৫             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86400" y="5153561"/>
            <a:ext cx="3124200" cy="1200329"/>
          </a:xfrm>
          <a:prstGeom prst="rect">
            <a:avLst/>
          </a:prstGeom>
          <a:solidFill>
            <a:srgbClr val="B7FFF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2600" dirty="0" smtClean="0">
                <a:latin typeface="NikoshBAN" pitchFamily="2" charset="0"/>
                <a:cs typeface="NikoshBAN" pitchFamily="2" charset="0"/>
                <a:sym typeface="Symbol"/>
              </a:rPr>
              <a:t>অবিন্যস্ত উপাত্তের গাণিতিক</a:t>
            </a:r>
          </a:p>
          <a:p>
            <a:r>
              <a:rPr lang="bn-IN" sz="2600" dirty="0" smtClean="0">
                <a:latin typeface="NikoshBAN" pitchFamily="2" charset="0"/>
                <a:cs typeface="NikoshBAN" pitchFamily="2" charset="0"/>
                <a:sym typeface="Symbol"/>
              </a:rPr>
              <a:t> গড় নির্ণয়ের সংক্ষিপ্ত পদ্ধতি</a:t>
            </a:r>
          </a:p>
          <a:p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551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build="p" animBg="1"/>
      <p:bldP spid="9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496669"/>
            <a:ext cx="7924800" cy="646331"/>
          </a:xfrm>
          <a:prstGeom prst="rect">
            <a:avLst/>
          </a:prstGeom>
          <a:solidFill>
            <a:srgbClr val="E6F6D6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একক কাজ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33400" y="1323184"/>
            <a:ext cx="8065570" cy="4239416"/>
            <a:chOff x="439143" y="1219200"/>
            <a:chExt cx="8201938" cy="4419600"/>
          </a:xfrm>
        </p:grpSpPr>
        <p:sp>
          <p:nvSpPr>
            <p:cNvPr id="4" name="TextBox 3"/>
            <p:cNvSpPr txBox="1"/>
            <p:nvPr/>
          </p:nvSpPr>
          <p:spPr>
            <a:xfrm>
              <a:off x="1295400" y="5054025"/>
              <a:ext cx="58060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IN" sz="3200" dirty="0" smtClean="0">
                  <a:latin typeface="NikoshBAN" pitchFamily="2" charset="0"/>
                  <a:cs typeface="NikoshBAN" pitchFamily="2" charset="0"/>
                </a:rPr>
                <a:t>৩৭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434561" y="5054025"/>
              <a:ext cx="54694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IN" sz="3200" dirty="0" smtClean="0">
                  <a:latin typeface="NikoshBAN" pitchFamily="2" charset="0"/>
                  <a:cs typeface="NikoshBAN" pitchFamily="2" charset="0"/>
                </a:rPr>
                <a:t>৪৫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4074" y="1219200"/>
              <a:ext cx="995852" cy="182880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1600" y="1240971"/>
              <a:ext cx="995852" cy="182880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3936" y="1240971"/>
              <a:ext cx="995852" cy="1828802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2348" y="1231610"/>
              <a:ext cx="995852" cy="1828802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8457" y="1219200"/>
              <a:ext cx="995852" cy="1828802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5983" y="1240971"/>
              <a:ext cx="995852" cy="1828802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8319" y="1240971"/>
              <a:ext cx="995852" cy="1828802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08" t="10714" r="3961" b="16429"/>
            <a:stretch/>
          </p:blipFill>
          <p:spPr>
            <a:xfrm rot="5400000">
              <a:off x="175579" y="3618618"/>
              <a:ext cx="2081607" cy="15544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08" t="10714" r="3961" b="16429"/>
            <a:stretch/>
          </p:blipFill>
          <p:spPr>
            <a:xfrm rot="5400000">
              <a:off x="1283105" y="3622149"/>
              <a:ext cx="2081607" cy="15544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08" t="10714" r="3961" b="16429"/>
            <a:stretch/>
          </p:blipFill>
          <p:spPr>
            <a:xfrm rot="5400000">
              <a:off x="2372956" y="3640572"/>
              <a:ext cx="2081607" cy="15544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08" t="10714" r="3961" b="16429"/>
            <a:stretch/>
          </p:blipFill>
          <p:spPr>
            <a:xfrm rot="5400000">
              <a:off x="3470237" y="3622151"/>
              <a:ext cx="2081607" cy="15544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08" t="10714" r="3961" b="16429"/>
            <a:stretch/>
          </p:blipFill>
          <p:spPr>
            <a:xfrm rot="5400000">
              <a:off x="4613237" y="3622152"/>
              <a:ext cx="2081607" cy="15544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08" t="10714" r="3961" b="16429"/>
            <a:stretch/>
          </p:blipFill>
          <p:spPr>
            <a:xfrm rot="5400000">
              <a:off x="5725756" y="3622153"/>
              <a:ext cx="2081607" cy="15544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08" t="10714" r="3961" b="16429"/>
            <a:stretch/>
          </p:blipFill>
          <p:spPr>
            <a:xfrm rot="5400000">
              <a:off x="6823037" y="3616364"/>
              <a:ext cx="2081607" cy="1554480"/>
            </a:xfrm>
            <a:prstGeom prst="rect">
              <a:avLst/>
            </a:prstGeom>
            <a:ln>
              <a:noFill/>
            </a:ln>
          </p:spPr>
        </p:pic>
        <p:sp>
          <p:nvSpPr>
            <p:cNvPr id="20" name="TextBox 19"/>
            <p:cNvSpPr txBox="1"/>
            <p:nvPr/>
          </p:nvSpPr>
          <p:spPr>
            <a:xfrm>
              <a:off x="1066800" y="2819400"/>
              <a:ext cx="61587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IN" sz="3200" dirty="0" smtClean="0">
                  <a:latin typeface="NikoshBAN" pitchFamily="2" charset="0"/>
                  <a:cs typeface="NikoshBAN" pitchFamily="2" charset="0"/>
                </a:rPr>
                <a:t>৩৮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205961" y="2819400"/>
              <a:ext cx="56457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IN" sz="3200" dirty="0">
                  <a:latin typeface="NikoshBAN" pitchFamily="2" charset="0"/>
                  <a:cs typeface="NikoshBAN" pitchFamily="2" charset="0"/>
                </a:rPr>
                <a:t>৪</a:t>
              </a:r>
              <a:r>
                <a:rPr lang="bn-IN" sz="3200" dirty="0" smtClean="0">
                  <a:latin typeface="NikoshBAN" pitchFamily="2" charset="0"/>
                  <a:cs typeface="NikoshBAN" pitchFamily="2" charset="0"/>
                </a:rPr>
                <a:t>৮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357722" y="2773814"/>
              <a:ext cx="57579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IN" sz="3200" dirty="0" smtClean="0">
                  <a:latin typeface="NikoshBAN" pitchFamily="2" charset="0"/>
                  <a:cs typeface="NikoshBAN" pitchFamily="2" charset="0"/>
                </a:rPr>
                <a:t>৪৩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454052" y="2768025"/>
              <a:ext cx="62709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IN" sz="3200" dirty="0" smtClean="0">
                  <a:latin typeface="NikoshBAN" pitchFamily="2" charset="0"/>
                  <a:cs typeface="NikoshBAN" pitchFamily="2" charset="0"/>
                </a:rPr>
                <a:t>৩৩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625255" y="2768025"/>
              <a:ext cx="54694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IN" sz="3200" dirty="0" smtClean="0">
                  <a:latin typeface="NikoshBAN" pitchFamily="2" charset="0"/>
                  <a:cs typeface="NikoshBAN" pitchFamily="2" charset="0"/>
                </a:rPr>
                <a:t>৫৪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723914" y="2768025"/>
              <a:ext cx="58702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IN" sz="3200" dirty="0">
                  <a:latin typeface="NikoshBAN" pitchFamily="2" charset="0"/>
                  <a:cs typeface="NikoshBAN" pitchFamily="2" charset="0"/>
                </a:rPr>
                <a:t>৫</a:t>
              </a:r>
              <a:r>
                <a:rPr lang="bn-IN" sz="3200" dirty="0" smtClean="0">
                  <a:latin typeface="NikoshBAN" pitchFamily="2" charset="0"/>
                  <a:cs typeface="NikoshBAN" pitchFamily="2" charset="0"/>
                </a:rPr>
                <a:t>৮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933697" y="2819400"/>
              <a:ext cx="52450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IN" sz="3200" dirty="0" smtClean="0">
                  <a:latin typeface="NikoshBAN" pitchFamily="2" charset="0"/>
                  <a:cs typeface="NikoshBAN" pitchFamily="2" charset="0"/>
                </a:rPr>
                <a:t>৪৪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586322" y="5008439"/>
              <a:ext cx="56457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IN" sz="3200" dirty="0" smtClean="0">
                  <a:latin typeface="NikoshBAN" pitchFamily="2" charset="0"/>
                  <a:cs typeface="NikoshBAN" pitchFamily="2" charset="0"/>
                </a:rPr>
                <a:t>৫০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682652" y="5002650"/>
              <a:ext cx="52931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IN" sz="3200" dirty="0" smtClean="0">
                  <a:latin typeface="NikoshBAN" pitchFamily="2" charset="0"/>
                  <a:cs typeface="NikoshBAN" pitchFamily="2" charset="0"/>
                </a:rPr>
                <a:t>৪৭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786299" y="5002650"/>
              <a:ext cx="54213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IN" sz="3200" dirty="0" smtClean="0">
                  <a:latin typeface="NikoshBAN" pitchFamily="2" charset="0"/>
                  <a:cs typeface="NikoshBAN" pitchFamily="2" charset="0"/>
                </a:rPr>
                <a:t>৪০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952514" y="5002650"/>
              <a:ext cx="59824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IN" sz="3200" dirty="0" smtClean="0">
                  <a:latin typeface="NikoshBAN" pitchFamily="2" charset="0"/>
                  <a:cs typeface="NikoshBAN" pitchFamily="2" charset="0"/>
                </a:rPr>
                <a:t>৩৫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60040" y="5002650"/>
              <a:ext cx="53893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IN" sz="3200" dirty="0" smtClean="0">
                  <a:latin typeface="NikoshBAN" pitchFamily="2" charset="0"/>
                  <a:cs typeface="NikoshBAN" pitchFamily="2" charset="0"/>
                </a:rPr>
                <a:t>৪২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533400" y="5715000"/>
            <a:ext cx="8065570" cy="646331"/>
          </a:xfrm>
          <a:prstGeom prst="rect">
            <a:avLst/>
          </a:prstGeom>
          <a:solidFill>
            <a:srgbClr val="F0E1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অবিন্যস্ত উপাত্তের গাণিতিক গড়(সংক্ষিপ্ত পদ্ধতি) নির্ণয় কর।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625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794781"/>
              </p:ext>
            </p:extLst>
          </p:nvPr>
        </p:nvGraphicFramePr>
        <p:xfrm>
          <a:off x="609600" y="533400"/>
          <a:ext cx="2133600" cy="4785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6800"/>
                <a:gridCol w="1066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প্রাপ্ত</a:t>
                      </a:r>
                      <a:r>
                        <a:rPr lang="bn-IN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নম্বর</a:t>
                      </a:r>
                      <a:endParaRPr lang="bn-IN" sz="2400" dirty="0" smtClean="0"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/>
                      <a:r>
                        <a:rPr lang="en-US" sz="2400" dirty="0" smtClean="0">
                          <a:latin typeface="NikoshBAN" pitchFamily="2" charset="0"/>
                          <a:cs typeface="NikoshBAN" pitchFamily="2" charset="0"/>
                        </a:rPr>
                        <a:t> x</a:t>
                      </a:r>
                      <a:r>
                        <a:rPr lang="en-US" sz="2400" baseline="-25000" dirty="0" smtClean="0">
                          <a:latin typeface="NikoshBAN" pitchFamily="2" charset="0"/>
                          <a:cs typeface="NikoshBAN" pitchFamily="2" charset="0"/>
                        </a:rPr>
                        <a:t>i</a:t>
                      </a:r>
                      <a:endParaRPr lang="en-US" sz="24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গনসংখ্যা</a:t>
                      </a:r>
                      <a:endParaRPr lang="en-US" sz="2400" dirty="0" smtClean="0"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/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f</a:t>
                      </a:r>
                      <a:r>
                        <a:rPr lang="en-US" sz="2400" baseline="-25000" dirty="0" smtClean="0">
                          <a:latin typeface="NikoshBAN" pitchFamily="2" charset="0"/>
                          <a:cs typeface="NikoshBAN" pitchFamily="2" charset="0"/>
                        </a:rPr>
                        <a:t>i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৪০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৪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৪১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৪৫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৬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২৮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৪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৫০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২৫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৩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৩০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৪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৬৩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২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6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৪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6</a:t>
                      </a:r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০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৩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4416725"/>
              </p:ext>
            </p:extLst>
          </p:nvPr>
        </p:nvGraphicFramePr>
        <p:xfrm>
          <a:off x="3890962" y="533400"/>
          <a:ext cx="3733800" cy="3596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200"/>
                <a:gridCol w="1371600"/>
                <a:gridCol w="1143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শ্রেণি</a:t>
                      </a:r>
                      <a:r>
                        <a:rPr lang="bn-IN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ব্যাপ্তি</a:t>
                      </a:r>
                      <a:endParaRPr lang="en-US" sz="24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শ্রেণিমধ্যমান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NikoshBAN" pitchFamily="2" charset="0"/>
                          <a:cs typeface="NikoshBAN" pitchFamily="2" charset="0"/>
                        </a:rPr>
                        <a:t> x</a:t>
                      </a:r>
                      <a:r>
                        <a:rPr lang="en-US" sz="2400" baseline="-25000" dirty="0" smtClean="0">
                          <a:latin typeface="NikoshBAN" pitchFamily="2" charset="0"/>
                          <a:cs typeface="NikoshBAN" pitchFamily="2" charset="0"/>
                        </a:rPr>
                        <a:t>i</a:t>
                      </a:r>
                      <a:endParaRPr lang="en-US" sz="24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গনসংখ্যা</a:t>
                      </a:r>
                      <a:endParaRPr lang="en-US" sz="2400" dirty="0" smtClean="0"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/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f</a:t>
                      </a:r>
                      <a:r>
                        <a:rPr lang="en-US" sz="2400" baseline="-25000" dirty="0" smtClean="0">
                          <a:latin typeface="NikoshBAN" pitchFamily="2" charset="0"/>
                          <a:cs typeface="NikoshBAN" pitchFamily="2" charset="0"/>
                        </a:rPr>
                        <a:t>i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২১ </a:t>
                      </a:r>
                      <a:r>
                        <a:rPr lang="en-US" sz="2000" dirty="0" smtClean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lang="bn-IN" sz="20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৩০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৪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৩১ </a:t>
                      </a:r>
                      <a:r>
                        <a:rPr lang="en-US" sz="2000" dirty="0" smtClean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lang="bn-IN" sz="2000" dirty="0" smtClean="0">
                          <a:latin typeface="Times New Roman"/>
                          <a:cs typeface="Times New Roman"/>
                        </a:rPr>
                        <a:t> ৪</a:t>
                      </a:r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০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৭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৪১ </a:t>
                      </a:r>
                      <a:r>
                        <a:rPr lang="en-US" sz="2000" dirty="0" smtClean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lang="bn-IN" sz="20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৫০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৯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৫১ </a:t>
                      </a:r>
                      <a:r>
                        <a:rPr lang="en-US" sz="2000" dirty="0" smtClean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lang="bn-IN" sz="20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৬০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১০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৬১ </a:t>
                      </a:r>
                      <a:r>
                        <a:rPr lang="en-US" sz="2000" dirty="0" smtClean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lang="bn-IN" sz="20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৭০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৭১ </a:t>
                      </a:r>
                      <a:r>
                        <a:rPr lang="en-US" sz="2000" dirty="0" smtClean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lang="bn-IN" sz="20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৮০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৩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৮১ </a:t>
                      </a:r>
                      <a:r>
                        <a:rPr lang="en-US" sz="2000" dirty="0" smtClean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lang="bn-IN" sz="20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৯০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২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D9FF"/>
                    </a:solidFill>
                  </a:tcPr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880076" y="4114800"/>
                <a:ext cx="4806724" cy="1146148"/>
              </a:xfrm>
              <a:prstGeom prst="rect">
                <a:avLst/>
              </a:prstGeom>
              <a:solidFill>
                <a:srgbClr val="CCFF66"/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/>
                        </a:rPr>
                        <m:t>k</m:t>
                      </m:r>
                      <m:r>
                        <a:rPr lang="en-US" sz="2400" b="0" i="0" smtClean="0">
                          <a:latin typeface="Cambria Math"/>
                        </a:rPr>
                        <m:t>=</m:t>
                      </m:r>
                      <m:r>
                        <a:rPr lang="bn-IN" sz="2400" b="0" i="0" smtClean="0">
                          <a:latin typeface="Cambria Math"/>
                        </a:rPr>
                        <m:t>৭</m:t>
                      </m:r>
                      <m:r>
                        <a:rPr lang="en-US" sz="2400" b="0" i="0" smtClean="0">
                          <a:latin typeface="Cambria Math"/>
                        </a:rPr>
                        <m:t>   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/>
                        </a:rPr>
                        <m:t>n</m:t>
                      </m:r>
                      <m:r>
                        <a:rPr lang="en-US" sz="2400" b="0" i="0" smtClean="0">
                          <a:latin typeface="Cambria Math"/>
                        </a:rPr>
                        <m:t>=</m:t>
                      </m:r>
                      <m:r>
                        <a:rPr lang="bn-IN" sz="2400" b="0" i="0" smtClean="0">
                          <a:latin typeface="Cambria Math"/>
                        </a:rPr>
                        <m:t>৪০</m:t>
                      </m:r>
                      <m:r>
                        <a:rPr lang="en-US" sz="2400" b="0" i="0" smtClean="0">
                          <a:latin typeface="Cambria Math"/>
                        </a:rPr>
                        <m:t>  </m:t>
                      </m:r>
                      <m:r>
                        <a:rPr lang="bn-IN" sz="2400" b="0" i="0" smtClean="0">
                          <a:latin typeface="Cambria Math"/>
                        </a:rPr>
                        <m:t>      </m:t>
                      </m:r>
                      <m:r>
                        <a:rPr lang="en-US" sz="2400" b="0" i="0" smtClean="0">
                          <a:latin typeface="Cambria Math"/>
                        </a:rPr>
                        <m:t> </m:t>
                      </m:r>
                      <m:nary>
                        <m:naryPr>
                          <m:chr m:val="∑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23"/>
                            </m:rPr>
                            <a:rPr lang="en-US" sz="2400" b="0" i="0" smtClean="0">
                              <a:latin typeface="Cambria Math"/>
                            </a:rPr>
                            <m:t>i</m:t>
                          </m:r>
                          <m:r>
                            <a:rPr lang="en-US" sz="2400" b="0" i="0" smtClean="0">
                              <a:latin typeface="Cambria Math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sz="2400" b="0" i="0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/>
                            </a:rPr>
                            <m:t>k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/>
                                </a:rPr>
                                <m:t>f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/>
                                </a:rPr>
                                <m:t>i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/>
                                </a:rPr>
                                <m:t>x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/>
                                </a:rPr>
                                <m:t>i</m:t>
                              </m:r>
                            </m:sub>
                          </m:sSub>
                          <m:r>
                            <a:rPr lang="en-US" sz="2400" b="0" i="0" smtClean="0">
                              <a:latin typeface="Cambria Math"/>
                            </a:rPr>
                            <m:t> =</m:t>
                          </m:r>
                          <m:r>
                            <a:rPr lang="bn-IN" sz="2400" b="0" i="0" smtClean="0">
                              <a:latin typeface="Cambria Math"/>
                            </a:rPr>
                            <m:t>২০৪০</m:t>
                          </m:r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0076" y="4114800"/>
                <a:ext cx="4806724" cy="114614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2295281"/>
              </p:ext>
            </p:extLst>
          </p:nvPr>
        </p:nvGraphicFramePr>
        <p:xfrm>
          <a:off x="3810000" y="3157538"/>
          <a:ext cx="1228725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Worksheet" r:id="rId6" imgW="1228770" imgH="390615" progId="Excel.Sheet.12">
                  <p:embed/>
                </p:oleObj>
              </mc:Choice>
              <mc:Fallback>
                <p:oleObj name="Worksheet" r:id="rId6" imgW="1228770" imgH="39061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810000" y="3157538"/>
                        <a:ext cx="1228725" cy="390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711324"/>
              </p:ext>
            </p:extLst>
          </p:nvPr>
        </p:nvGraphicFramePr>
        <p:xfrm>
          <a:off x="2743200" y="533400"/>
          <a:ext cx="990600" cy="4785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06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sz="24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 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lang="en-US" sz="24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bn-IN" sz="2400" baseline="-25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১৬০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২০৫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২৭০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১১২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২৫০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৭৫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১২০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১২৬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২২৪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১৮০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666723"/>
              </p:ext>
            </p:extLst>
          </p:nvPr>
        </p:nvGraphicFramePr>
        <p:xfrm>
          <a:off x="7620000" y="533400"/>
          <a:ext cx="1062038" cy="3596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2038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sz="24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 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lang="en-US" sz="24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bn-IN" sz="2400" baseline="-25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১০২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২৪৮.৫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৪০৯.৫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৫৫৫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৩২৭.৫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২২৬.৫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১৭১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D1FFF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683941"/>
              </p:ext>
            </p:extLst>
          </p:nvPr>
        </p:nvGraphicFramePr>
        <p:xfrm>
          <a:off x="5105400" y="1352006"/>
          <a:ext cx="1371600" cy="2773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71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২৫.৫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৩৫.৫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৪৫.৫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৫৫.৫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৬৫.৫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৭৫.৫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latin typeface="NikoshBAN" pitchFamily="2" charset="0"/>
                          <a:cs typeface="NikoshBAN" pitchFamily="2" charset="0"/>
                        </a:rPr>
                        <a:t>৮৫.৫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09600" y="5260948"/>
                <a:ext cx="3124200" cy="1146148"/>
              </a:xfrm>
              <a:prstGeom prst="rect">
                <a:avLst/>
              </a:prstGeom>
              <a:solidFill>
                <a:srgbClr val="E8E2EE"/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bn-IN" sz="2400" b="0" i="1" smtClean="0">
                          <a:latin typeface="Cambria Math"/>
                          <a:ea typeface="Cambria Math"/>
                        </a:rPr>
                        <m:t>∴</m:t>
                      </m:r>
                      <m:acc>
                        <m:accPr>
                          <m:chr m:val="̅"/>
                          <m:ctrlPr>
                            <a:rPr lang="bn-IN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bn-IN" sz="2400" b="0" i="0" smtClean="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/>
                            </a:rPr>
                            <m:t>x</m:t>
                          </m:r>
                          <m:r>
                            <a:rPr lang="en-US" sz="2400" b="0" i="0" smtClean="0">
                              <a:latin typeface="Cambria Math"/>
                            </a:rPr>
                            <m:t> </m:t>
                          </m:r>
                        </m:e>
                      </m:acc>
                      <m:r>
                        <a:rPr lang="en-US" sz="2400" b="0" i="0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23"/>
                            </m:rPr>
                            <a:rPr lang="en-US" sz="2400" b="0" i="0" smtClean="0">
                              <a:latin typeface="Cambria Math"/>
                            </a:rPr>
                            <m:t>i</m:t>
                          </m:r>
                          <m:r>
                            <a:rPr lang="en-US" sz="2400" b="0" i="0" smtClean="0">
                              <a:latin typeface="Cambria Math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sz="2400" b="0" i="0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/>
                            </a:rPr>
                            <m:t>k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/>
                                </a:rPr>
                                <m:t>f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/>
                                </a:rPr>
                                <m:t>i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/>
                                </a:rPr>
                                <m:t>x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/>
                                </a:rPr>
                                <m:t>i</m:t>
                              </m:r>
                            </m:sub>
                          </m:sSub>
                          <m:r>
                            <a:rPr lang="en-US" sz="2400" b="0" i="0" smtClean="0">
                              <a:latin typeface="Cambria Math"/>
                            </a:rPr>
                            <m:t> </m:t>
                          </m:r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5260948"/>
                <a:ext cx="3124200" cy="114614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880076" y="5257800"/>
            <a:ext cx="4806724" cy="1138773"/>
          </a:xfrm>
          <a:prstGeom prst="rect">
            <a:avLst/>
          </a:prstGeom>
          <a:solidFill>
            <a:srgbClr val="B7FFF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600" dirty="0" smtClean="0">
                <a:latin typeface="NikoshBAN" pitchFamily="2" charset="0"/>
                <a:cs typeface="NikoshBAN" pitchFamily="2" charset="0"/>
                <a:sym typeface="Symbol"/>
              </a:rPr>
              <a:t>বিন্যস্ত উপাত্তের গাণিতিক</a:t>
            </a:r>
          </a:p>
          <a:p>
            <a:pPr algn="ctr"/>
            <a:r>
              <a:rPr lang="bn-IN" sz="2600" dirty="0" smtClean="0">
                <a:latin typeface="NikoshBAN" pitchFamily="2" charset="0"/>
                <a:cs typeface="NikoshBAN" pitchFamily="2" charset="0"/>
                <a:sym typeface="Symbol"/>
              </a:rPr>
              <a:t> গড় নির্ণয়ের  পদ্ধতি</a:t>
            </a:r>
          </a:p>
          <a:p>
            <a:pPr algn="ctr"/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16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1" t="16054" r="12912" b="5022"/>
          <a:stretch/>
        </p:blipFill>
        <p:spPr>
          <a:xfrm>
            <a:off x="6660104" y="457201"/>
            <a:ext cx="1858118" cy="180702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220" y="3013748"/>
            <a:ext cx="1858118" cy="176668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6" r="6312"/>
          <a:stretch/>
        </p:blipFill>
        <p:spPr>
          <a:xfrm>
            <a:off x="6668171" y="3013748"/>
            <a:ext cx="1886913" cy="176668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220" y="457200"/>
            <a:ext cx="1858118" cy="182718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816" y="477368"/>
            <a:ext cx="1858118" cy="180702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B0B9C2"/>
              </a:clrFrom>
              <a:clrTo>
                <a:srgbClr val="B0B9C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4" t="2000" r="2572" b="2191"/>
          <a:stretch/>
        </p:blipFill>
        <p:spPr>
          <a:xfrm>
            <a:off x="685800" y="3013748"/>
            <a:ext cx="1858118" cy="176668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85800" y="2362123"/>
            <a:ext cx="1858118" cy="584775"/>
          </a:xfrm>
          <a:prstGeom prst="rect">
            <a:avLst/>
          </a:prstGeom>
          <a:solidFill>
            <a:srgbClr val="CCFF99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১১ </a:t>
            </a:r>
            <a:r>
              <a:rPr lang="en-US" sz="3200" dirty="0" smtClean="0">
                <a:latin typeface="Times New Roman"/>
                <a:cs typeface="Times New Roman"/>
              </a:rPr>
              <a:t>–</a:t>
            </a:r>
            <a:r>
              <a:rPr lang="bn-IN" sz="3200" dirty="0" smtClean="0">
                <a:latin typeface="Times New Roman"/>
                <a:cs typeface="Times New Roman"/>
              </a:rPr>
              <a:t>২০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01477" y="2351237"/>
            <a:ext cx="1858118" cy="584775"/>
          </a:xfrm>
          <a:prstGeom prst="rect">
            <a:avLst/>
          </a:prstGeom>
          <a:solidFill>
            <a:srgbClr val="CCFF99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itchFamily="2" charset="0"/>
                <a:cs typeface="NikoshBAN" pitchFamily="2" charset="0"/>
              </a:rPr>
              <a:t>২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১ </a:t>
            </a:r>
            <a:r>
              <a:rPr lang="en-US" sz="3200" dirty="0" smtClean="0">
                <a:latin typeface="Times New Roman"/>
                <a:cs typeface="Times New Roman"/>
              </a:rPr>
              <a:t>–</a:t>
            </a:r>
            <a:r>
              <a:rPr lang="bn-IN" sz="3200" dirty="0">
                <a:latin typeface="Times New Roman"/>
                <a:cs typeface="Times New Roman"/>
              </a:rPr>
              <a:t>৩</a:t>
            </a:r>
            <a:r>
              <a:rPr lang="bn-IN" sz="3200" dirty="0" smtClean="0">
                <a:latin typeface="Times New Roman"/>
                <a:cs typeface="Times New Roman"/>
              </a:rPr>
              <a:t>০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91220" y="2351237"/>
            <a:ext cx="1858118" cy="584775"/>
          </a:xfrm>
          <a:prstGeom prst="rect">
            <a:avLst/>
          </a:prstGeom>
          <a:solidFill>
            <a:srgbClr val="CCFF99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itchFamily="2" charset="0"/>
                <a:cs typeface="NikoshBAN" pitchFamily="2" charset="0"/>
              </a:rPr>
              <a:t>৩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১ </a:t>
            </a:r>
            <a:r>
              <a:rPr lang="en-US" sz="3200" dirty="0" smtClean="0">
                <a:latin typeface="Times New Roman"/>
                <a:cs typeface="Times New Roman"/>
              </a:rPr>
              <a:t>–</a:t>
            </a:r>
            <a:r>
              <a:rPr lang="bn-IN" sz="3200" dirty="0">
                <a:latin typeface="Times New Roman"/>
                <a:cs typeface="Times New Roman"/>
              </a:rPr>
              <a:t>৪</a:t>
            </a:r>
            <a:r>
              <a:rPr lang="bn-IN" sz="3200" dirty="0" smtClean="0">
                <a:latin typeface="Times New Roman"/>
                <a:cs typeface="Times New Roman"/>
              </a:rPr>
              <a:t>০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96967" y="2351236"/>
            <a:ext cx="1858118" cy="584775"/>
          </a:xfrm>
          <a:prstGeom prst="rect">
            <a:avLst/>
          </a:prstGeom>
          <a:solidFill>
            <a:srgbClr val="CCFF99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itchFamily="2" charset="0"/>
                <a:cs typeface="NikoshBAN" pitchFamily="2" charset="0"/>
              </a:rPr>
              <a:t>৪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১ </a:t>
            </a:r>
            <a:r>
              <a:rPr lang="en-US" sz="3200" dirty="0" smtClean="0">
                <a:latin typeface="Times New Roman"/>
                <a:cs typeface="Times New Roman"/>
              </a:rPr>
              <a:t>–</a:t>
            </a:r>
            <a:r>
              <a:rPr lang="bn-IN" sz="3200" dirty="0">
                <a:latin typeface="Times New Roman"/>
                <a:cs typeface="Times New Roman"/>
              </a:rPr>
              <a:t>৫</a:t>
            </a:r>
            <a:r>
              <a:rPr lang="bn-IN" sz="3200" dirty="0" smtClean="0">
                <a:latin typeface="Times New Roman"/>
                <a:cs typeface="Times New Roman"/>
              </a:rPr>
              <a:t>০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5800" y="4862784"/>
            <a:ext cx="1858118" cy="584775"/>
          </a:xfrm>
          <a:prstGeom prst="rect">
            <a:avLst/>
          </a:prstGeom>
          <a:solidFill>
            <a:srgbClr val="F0E1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itchFamily="2" charset="0"/>
                <a:cs typeface="NikoshBAN" pitchFamily="2" charset="0"/>
              </a:rPr>
              <a:t>৫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১ </a:t>
            </a:r>
            <a:r>
              <a:rPr lang="en-US" sz="3200" dirty="0" smtClean="0">
                <a:latin typeface="Times New Roman"/>
                <a:cs typeface="Times New Roman"/>
              </a:rPr>
              <a:t>–</a:t>
            </a:r>
            <a:r>
              <a:rPr lang="bn-IN" sz="3200" dirty="0">
                <a:latin typeface="Times New Roman"/>
                <a:cs typeface="Times New Roman"/>
              </a:rPr>
              <a:t>৬</a:t>
            </a:r>
            <a:r>
              <a:rPr lang="bn-IN" sz="3200" dirty="0" smtClean="0">
                <a:latin typeface="Times New Roman"/>
                <a:cs typeface="Times New Roman"/>
              </a:rPr>
              <a:t>০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01477" y="4851898"/>
            <a:ext cx="1858118" cy="584775"/>
          </a:xfrm>
          <a:prstGeom prst="rect">
            <a:avLst/>
          </a:prstGeom>
          <a:solidFill>
            <a:srgbClr val="F0E1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itchFamily="2" charset="0"/>
                <a:cs typeface="NikoshBAN" pitchFamily="2" charset="0"/>
              </a:rPr>
              <a:t>৬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১ </a:t>
            </a:r>
            <a:r>
              <a:rPr lang="en-US" sz="3200" dirty="0" smtClean="0">
                <a:latin typeface="Times New Roman"/>
                <a:cs typeface="Times New Roman"/>
              </a:rPr>
              <a:t>–</a:t>
            </a:r>
            <a:r>
              <a:rPr lang="bn-IN" sz="3200" dirty="0">
                <a:latin typeface="Times New Roman"/>
                <a:cs typeface="Times New Roman"/>
              </a:rPr>
              <a:t>৭</a:t>
            </a:r>
            <a:r>
              <a:rPr lang="bn-IN" sz="3200" dirty="0" smtClean="0">
                <a:latin typeface="Times New Roman"/>
                <a:cs typeface="Times New Roman"/>
              </a:rPr>
              <a:t>০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91220" y="4851898"/>
            <a:ext cx="1858118" cy="584775"/>
          </a:xfrm>
          <a:prstGeom prst="rect">
            <a:avLst/>
          </a:prstGeom>
          <a:solidFill>
            <a:srgbClr val="F0E1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itchFamily="2" charset="0"/>
                <a:cs typeface="NikoshBAN" pitchFamily="2" charset="0"/>
              </a:rPr>
              <a:t>৭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১ </a:t>
            </a:r>
            <a:r>
              <a:rPr lang="en-US" sz="3200" dirty="0" smtClean="0">
                <a:latin typeface="Times New Roman"/>
                <a:cs typeface="Times New Roman"/>
              </a:rPr>
              <a:t>–</a:t>
            </a:r>
            <a:r>
              <a:rPr lang="bn-IN" sz="3200" dirty="0">
                <a:latin typeface="Times New Roman"/>
                <a:cs typeface="Times New Roman"/>
              </a:rPr>
              <a:t>৮</a:t>
            </a:r>
            <a:r>
              <a:rPr lang="bn-IN" sz="3200" dirty="0" smtClean="0">
                <a:latin typeface="Times New Roman"/>
                <a:cs typeface="Times New Roman"/>
              </a:rPr>
              <a:t>০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96967" y="4851897"/>
            <a:ext cx="1858118" cy="584775"/>
          </a:xfrm>
          <a:prstGeom prst="rect">
            <a:avLst/>
          </a:prstGeom>
          <a:solidFill>
            <a:srgbClr val="F0E1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itchFamily="2" charset="0"/>
                <a:cs typeface="NikoshBAN" pitchFamily="2" charset="0"/>
              </a:rPr>
              <a:t>৮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১ </a:t>
            </a:r>
            <a:r>
              <a:rPr lang="en-US" sz="3200" dirty="0" smtClean="0">
                <a:latin typeface="Times New Roman"/>
                <a:cs typeface="Times New Roman"/>
              </a:rPr>
              <a:t>–</a:t>
            </a:r>
            <a:r>
              <a:rPr lang="bn-IN" sz="3200" dirty="0">
                <a:latin typeface="Times New Roman"/>
                <a:cs typeface="Times New Roman"/>
              </a:rPr>
              <a:t>৯</a:t>
            </a:r>
            <a:r>
              <a:rPr lang="bn-IN" sz="3200" dirty="0" smtClean="0">
                <a:latin typeface="Times New Roman"/>
                <a:cs typeface="Times New Roman"/>
              </a:rPr>
              <a:t>০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477" y="3013748"/>
            <a:ext cx="1861457" cy="1766686"/>
          </a:xfrm>
          <a:prstGeom prst="rect">
            <a:avLst/>
          </a:prstGeom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86" y="477368"/>
            <a:ext cx="1895475" cy="1819275"/>
          </a:xfrm>
          <a:prstGeom prst="rect">
            <a:avLst/>
          </a:prstGeom>
          <a:solidFill>
            <a:srgbClr val="F0E1FF"/>
          </a:solidFill>
          <a:ln>
            <a:noFill/>
          </a:ln>
          <a:effectLst/>
          <a:extLst/>
        </p:spPr>
      </p:pic>
      <p:sp>
        <p:nvSpPr>
          <p:cNvPr id="18" name="TextBox 17"/>
          <p:cNvSpPr txBox="1"/>
          <p:nvPr/>
        </p:nvSpPr>
        <p:spPr>
          <a:xfrm>
            <a:off x="708962" y="5522893"/>
            <a:ext cx="7809259" cy="954107"/>
          </a:xfrm>
          <a:prstGeom prst="rect">
            <a:avLst/>
          </a:prstGeom>
          <a:solidFill>
            <a:srgbClr val="CFFCFD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৪২টি মিষ্টির ওজন( গ্রামে) দেওয়া আছে। গনসংখ্যা নিবেশণ সারণি </a:t>
            </a:r>
          </a:p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তৈরি করে গাণিতিক গড় নির্ণয় কর।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22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0"/>
                            </p:stCondLst>
                            <p:childTnLst>
                              <p:par>
                                <p:cTn id="5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000"/>
                            </p:stCondLst>
                            <p:childTnLst>
                              <p:par>
                                <p:cTn id="6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3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4000"/>
                            </p:stCondLst>
                            <p:childTnLst>
                              <p:par>
                                <p:cTn id="7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8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420469"/>
            <a:ext cx="7924800" cy="646331"/>
          </a:xfrm>
          <a:prstGeom prst="rect">
            <a:avLst/>
          </a:prstGeom>
          <a:solidFill>
            <a:srgbClr val="CCFF66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দলীয় কাজ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142999"/>
            <a:ext cx="5377543" cy="413657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0821885"/>
              </p:ext>
            </p:extLst>
          </p:nvPr>
        </p:nvGraphicFramePr>
        <p:xfrm>
          <a:off x="6019800" y="1153885"/>
          <a:ext cx="2438400" cy="4145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000"/>
                <a:gridCol w="914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শ্রেণি</a:t>
                      </a:r>
                      <a:r>
                        <a:rPr lang="bn-IN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 ব্যাপ্তি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FFC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sz="2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0E1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২১ </a:t>
                      </a:r>
                      <a:r>
                        <a:rPr lang="bn-IN" sz="2800" b="1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800" b="1" dirty="0" smtClean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lang="bn-IN" sz="2800" b="1" baseline="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bn-IN" sz="2800" dirty="0" smtClean="0">
                          <a:latin typeface="Times New Roman"/>
                          <a:cs typeface="Times New Roman"/>
                        </a:rPr>
                        <a:t>৩০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FFC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0E1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৩১ </a:t>
                      </a:r>
                      <a:r>
                        <a:rPr lang="bn-IN" sz="2800" b="1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800" b="1" dirty="0" smtClean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lang="bn-IN" sz="2800" b="1" baseline="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bn-IN" sz="2800" b="0" baseline="0" dirty="0" smtClean="0">
                          <a:latin typeface="Times New Roman"/>
                          <a:cs typeface="Times New Roman"/>
                        </a:rPr>
                        <a:t>৪</a:t>
                      </a:r>
                      <a:r>
                        <a:rPr lang="bn-IN" sz="2800" dirty="0" smtClean="0">
                          <a:latin typeface="Times New Roman"/>
                          <a:cs typeface="Times New Roman"/>
                        </a:rPr>
                        <a:t>০</a:t>
                      </a:r>
                      <a:endParaRPr lang="en-US" sz="28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FFC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৯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0E1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৪১ </a:t>
                      </a:r>
                      <a:r>
                        <a:rPr lang="bn-IN" sz="2800" b="1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800" b="1" dirty="0" smtClean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lang="bn-IN" sz="2800" b="1" baseline="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bn-IN" sz="2800" b="0" baseline="0" dirty="0" smtClean="0">
                          <a:latin typeface="Times New Roman"/>
                          <a:cs typeface="Times New Roman"/>
                        </a:rPr>
                        <a:t>৫</a:t>
                      </a:r>
                      <a:r>
                        <a:rPr lang="bn-IN" sz="2800" dirty="0" smtClean="0">
                          <a:latin typeface="Times New Roman"/>
                          <a:cs typeface="Times New Roman"/>
                        </a:rPr>
                        <a:t>০</a:t>
                      </a:r>
                      <a:endParaRPr lang="en-US" sz="28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FFC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১৪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0E1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৫১ </a:t>
                      </a:r>
                      <a:r>
                        <a:rPr lang="bn-IN" sz="2800" b="1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800" b="1" dirty="0" smtClean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lang="bn-IN" sz="2800" b="1" baseline="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bn-IN" sz="2800" b="0" baseline="0" dirty="0" smtClean="0">
                          <a:latin typeface="Times New Roman"/>
                          <a:cs typeface="Times New Roman"/>
                        </a:rPr>
                        <a:t>৬</a:t>
                      </a:r>
                      <a:r>
                        <a:rPr lang="bn-IN" sz="2800" dirty="0" smtClean="0">
                          <a:latin typeface="Times New Roman"/>
                          <a:cs typeface="Times New Roman"/>
                        </a:rPr>
                        <a:t>০</a:t>
                      </a:r>
                      <a:endParaRPr lang="en-US" sz="28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FFC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১৭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0E1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৬১ </a:t>
                      </a:r>
                      <a:r>
                        <a:rPr lang="bn-IN" sz="2800" b="1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800" b="1" dirty="0" smtClean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lang="bn-IN" sz="2800" b="1" baseline="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bn-IN" sz="2800" b="0" baseline="0" dirty="0" smtClean="0">
                          <a:latin typeface="Times New Roman"/>
                          <a:cs typeface="Times New Roman"/>
                        </a:rPr>
                        <a:t>৭</a:t>
                      </a:r>
                      <a:r>
                        <a:rPr lang="bn-IN" sz="2800" dirty="0" smtClean="0">
                          <a:latin typeface="Times New Roman"/>
                          <a:cs typeface="Times New Roman"/>
                        </a:rPr>
                        <a:t>০</a:t>
                      </a:r>
                      <a:endParaRPr lang="en-US" sz="28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FFC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১০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0E1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৭১ </a:t>
                      </a:r>
                      <a:r>
                        <a:rPr lang="bn-IN" sz="2800" b="1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800" b="1" dirty="0" smtClean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lang="bn-IN" sz="2800" b="1" baseline="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bn-IN" sz="2800" b="0" baseline="0" dirty="0" smtClean="0">
                          <a:latin typeface="Times New Roman"/>
                          <a:cs typeface="Times New Roman"/>
                        </a:rPr>
                        <a:t>৮</a:t>
                      </a:r>
                      <a:r>
                        <a:rPr lang="bn-IN" sz="2800" dirty="0" smtClean="0">
                          <a:latin typeface="Times New Roman"/>
                          <a:cs typeface="Times New Roman"/>
                        </a:rPr>
                        <a:t>০</a:t>
                      </a:r>
                      <a:endParaRPr lang="en-US" sz="28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FFC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৮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0E1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৮১ </a:t>
                      </a:r>
                      <a:r>
                        <a:rPr lang="bn-IN" sz="2800" b="1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800" b="1" dirty="0" smtClean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lang="bn-IN" sz="2800" b="1" baseline="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bn-IN" sz="2800" b="0" baseline="0" dirty="0" smtClean="0">
                          <a:latin typeface="Times New Roman"/>
                          <a:cs typeface="Times New Roman"/>
                        </a:rPr>
                        <a:t>৯</a:t>
                      </a:r>
                      <a:r>
                        <a:rPr lang="bn-IN" sz="2800" dirty="0" smtClean="0">
                          <a:latin typeface="Times New Roman"/>
                          <a:cs typeface="Times New Roman"/>
                        </a:rPr>
                        <a:t>০</a:t>
                      </a:r>
                      <a:endParaRPr lang="en-US" sz="28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FFC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৭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0E1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3400" y="5410200"/>
            <a:ext cx="7924800" cy="954107"/>
          </a:xfrm>
          <a:prstGeom prst="rect">
            <a:avLst/>
          </a:prstGeom>
          <a:solidFill>
            <a:srgbClr val="E7E7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গরুগুলোর ওজন(কেজি) দেওয়া আছে। গণসংখ্যা সারণি তৈরি করে  গড়</a:t>
            </a:r>
          </a:p>
          <a:p>
            <a:pPr algn="ctr"/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নির্ণয় কর।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704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93253"/>
              </p:ext>
            </p:extLst>
          </p:nvPr>
        </p:nvGraphicFramePr>
        <p:xfrm>
          <a:off x="914400" y="1146175"/>
          <a:ext cx="2438400" cy="4145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000"/>
                <a:gridCol w="914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শ্রেণি</a:t>
                      </a:r>
                      <a:r>
                        <a:rPr lang="bn-IN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 ব্যাপ্তি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CC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sz="2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CFF6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২১ </a:t>
                      </a:r>
                      <a:r>
                        <a:rPr lang="bn-IN" sz="2800" b="1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800" b="1" dirty="0" smtClean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lang="bn-IN" sz="2800" b="1" baseline="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bn-IN" sz="2800" dirty="0" smtClean="0">
                          <a:latin typeface="Times New Roman"/>
                          <a:cs typeface="Times New Roman"/>
                        </a:rPr>
                        <a:t>৩০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CC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৪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CFF6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৩১ </a:t>
                      </a:r>
                      <a:r>
                        <a:rPr lang="bn-IN" sz="2800" b="1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800" b="1" dirty="0" smtClean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lang="bn-IN" sz="2800" b="1" baseline="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bn-IN" sz="2800" b="0" baseline="0" dirty="0" smtClean="0">
                          <a:latin typeface="Times New Roman"/>
                          <a:cs typeface="Times New Roman"/>
                        </a:rPr>
                        <a:t>৪</a:t>
                      </a:r>
                      <a:r>
                        <a:rPr lang="bn-IN" sz="2800" dirty="0" smtClean="0">
                          <a:latin typeface="Times New Roman"/>
                          <a:cs typeface="Times New Roman"/>
                        </a:rPr>
                        <a:t>০</a:t>
                      </a:r>
                      <a:endParaRPr lang="en-US" sz="28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CC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৬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CFF6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৪১ </a:t>
                      </a:r>
                      <a:r>
                        <a:rPr lang="bn-IN" sz="2800" b="1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800" b="1" dirty="0" smtClean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lang="bn-IN" sz="2800" b="1" baseline="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bn-IN" sz="2800" b="0" baseline="0" dirty="0" smtClean="0">
                          <a:latin typeface="Times New Roman"/>
                          <a:cs typeface="Times New Roman"/>
                        </a:rPr>
                        <a:t>৫</a:t>
                      </a:r>
                      <a:r>
                        <a:rPr lang="bn-IN" sz="2800" dirty="0" smtClean="0">
                          <a:latin typeface="Times New Roman"/>
                          <a:cs typeface="Times New Roman"/>
                        </a:rPr>
                        <a:t>০</a:t>
                      </a:r>
                      <a:endParaRPr lang="en-US" sz="28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CC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৯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CFF6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৫১ </a:t>
                      </a:r>
                      <a:r>
                        <a:rPr lang="bn-IN" sz="2800" b="1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800" b="1" dirty="0" smtClean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lang="bn-IN" sz="2800" b="1" baseline="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bn-IN" sz="2800" b="0" baseline="0" dirty="0" smtClean="0">
                          <a:latin typeface="Times New Roman"/>
                          <a:cs typeface="Times New Roman"/>
                        </a:rPr>
                        <a:t>৬</a:t>
                      </a:r>
                      <a:r>
                        <a:rPr lang="bn-IN" sz="2800" dirty="0" smtClean="0">
                          <a:latin typeface="Times New Roman"/>
                          <a:cs typeface="Times New Roman"/>
                        </a:rPr>
                        <a:t>০</a:t>
                      </a:r>
                      <a:endParaRPr lang="en-US" sz="28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CC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১১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CFF6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৬১ </a:t>
                      </a:r>
                      <a:r>
                        <a:rPr lang="bn-IN" sz="2800" b="1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800" b="1" dirty="0" smtClean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lang="bn-IN" sz="2800" b="1" baseline="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bn-IN" sz="2800" b="0" baseline="0" dirty="0" smtClean="0">
                          <a:latin typeface="Times New Roman"/>
                          <a:cs typeface="Times New Roman"/>
                        </a:rPr>
                        <a:t>৭</a:t>
                      </a:r>
                      <a:r>
                        <a:rPr lang="bn-IN" sz="2800" dirty="0" smtClean="0">
                          <a:latin typeface="Times New Roman"/>
                          <a:cs typeface="Times New Roman"/>
                        </a:rPr>
                        <a:t>০</a:t>
                      </a:r>
                      <a:endParaRPr lang="en-US" sz="28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CC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৮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CFF6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৭১ </a:t>
                      </a:r>
                      <a:r>
                        <a:rPr lang="bn-IN" sz="2800" b="1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800" b="1" dirty="0" smtClean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lang="bn-IN" sz="2800" b="1" baseline="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bn-IN" sz="2800" b="0" baseline="0" dirty="0" smtClean="0">
                          <a:latin typeface="Times New Roman"/>
                          <a:cs typeface="Times New Roman"/>
                        </a:rPr>
                        <a:t>৮</a:t>
                      </a:r>
                      <a:r>
                        <a:rPr lang="bn-IN" sz="2800" dirty="0" smtClean="0">
                          <a:latin typeface="Times New Roman"/>
                          <a:cs typeface="Times New Roman"/>
                        </a:rPr>
                        <a:t>০</a:t>
                      </a:r>
                      <a:endParaRPr lang="en-US" sz="28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CC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৭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CFF6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৮১ </a:t>
                      </a:r>
                      <a:r>
                        <a:rPr lang="bn-IN" sz="2800" b="1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800" b="1" dirty="0" smtClean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lang="bn-IN" sz="2800" b="1" baseline="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bn-IN" sz="2800" b="0" baseline="0" dirty="0" smtClean="0">
                          <a:latin typeface="Times New Roman"/>
                          <a:cs typeface="Times New Roman"/>
                        </a:rPr>
                        <a:t>৯</a:t>
                      </a:r>
                      <a:r>
                        <a:rPr lang="bn-IN" sz="2800" dirty="0" smtClean="0">
                          <a:latin typeface="Times New Roman"/>
                          <a:cs typeface="Times New Roman"/>
                        </a:rPr>
                        <a:t>০</a:t>
                      </a:r>
                      <a:endParaRPr lang="en-US" sz="28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CC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CFF66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14400" y="420469"/>
            <a:ext cx="7620000" cy="646331"/>
          </a:xfrm>
          <a:prstGeom prst="rect">
            <a:avLst/>
          </a:prstGeom>
          <a:solidFill>
            <a:srgbClr val="E6F6D6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মূল্যায়ন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722214"/>
              </p:ext>
            </p:extLst>
          </p:nvPr>
        </p:nvGraphicFramePr>
        <p:xfrm>
          <a:off x="3352800" y="1146175"/>
          <a:ext cx="1219200" cy="4145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lang="en-US" sz="2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891924"/>
              </p:ext>
            </p:extLst>
          </p:nvPr>
        </p:nvGraphicFramePr>
        <p:xfrm>
          <a:off x="3352800" y="1146175"/>
          <a:ext cx="1219200" cy="4145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lang="en-US" sz="2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২৫.৫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৩৫.৫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৪৫.৫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৫৫.৫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৬৫.৫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৭৫.৫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৮৫.৫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646570"/>
              </p:ext>
            </p:extLst>
          </p:nvPr>
        </p:nvGraphicFramePr>
        <p:xfrm>
          <a:off x="4572000" y="1146175"/>
          <a:ext cx="1219200" cy="4145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sz="2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x</a:t>
                      </a:r>
                      <a:r>
                        <a:rPr lang="en-US" sz="2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8029632"/>
              </p:ext>
            </p:extLst>
          </p:nvPr>
        </p:nvGraphicFramePr>
        <p:xfrm>
          <a:off x="4572000" y="1146175"/>
          <a:ext cx="1219200" cy="4145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sz="2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x</a:t>
                      </a:r>
                      <a:r>
                        <a:rPr lang="en-US" sz="2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0E1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১০২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0E1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২১৩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0E1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৪০৯.৫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0E1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৬১০.৫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0E1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৫২৪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0E1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৫২৮.৫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0E1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৪২৭.৫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0E1FF"/>
                    </a:solidFill>
                  </a:tcPr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943600" y="2687360"/>
                <a:ext cx="2754086" cy="523220"/>
              </a:xfrm>
              <a:prstGeom prst="rect">
                <a:avLst/>
              </a:prstGeom>
              <a:solidFill>
                <a:srgbClr val="E6F6D6"/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১।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bn-IN" sz="280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bn-IN" sz="2800" i="1" smtClean="0">
                                <a:latin typeface="Cambria Math" panose="02040503050406030204" pitchFamily="18" charset="0"/>
                                <a:cs typeface="NikoshBAN" pitchFamily="2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/>
                                <a:cs typeface="NikoshBAN" pitchFamily="2" charset="0"/>
                              </a:rPr>
                              <m:t>f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/>
                                <a:cs typeface="NikoshBAN" pitchFamily="2" charset="0"/>
                              </a:rPr>
                              <m:t>i</m:t>
                            </m:r>
                          </m:sub>
                        </m:sSub>
                      </m:e>
                    </m:nary>
                    <m:sSub>
                      <m:sSubPr>
                        <m:ctrlPr>
                          <a:rPr lang="bn-IN" sz="280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/>
                            <a:cs typeface="NikoshBAN" pitchFamily="2" charset="0"/>
                          </a:rPr>
                          <m:t>x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/>
                            <a:cs typeface="NikoshBAN" pitchFamily="2" charset="0"/>
                          </a:rPr>
                          <m:t>i</m:t>
                        </m:r>
                      </m:sub>
                    </m:sSub>
                  </m:oMath>
                </a14:m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কত?</a:t>
                </a:r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600" y="2687360"/>
                <a:ext cx="2754086" cy="523220"/>
              </a:xfrm>
              <a:prstGeom prst="rect">
                <a:avLst/>
              </a:prstGeom>
              <a:blipFill rotWithShape="0">
                <a:blip r:embed="rId2"/>
                <a:stretch>
                  <a:fillRect l="-4176" t="-8989" b="-30337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5791200" y="3210580"/>
            <a:ext cx="2754086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২৮১৫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91200" y="4790420"/>
            <a:ext cx="2754086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৫৬.৩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91200" y="1143000"/>
            <a:ext cx="2743200" cy="523220"/>
          </a:xfrm>
          <a:prstGeom prst="rect">
            <a:avLst/>
          </a:prstGeom>
          <a:solidFill>
            <a:srgbClr val="CFFCFD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bn-IN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কত?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91200" y="1666220"/>
            <a:ext cx="2743200" cy="523220"/>
          </a:xfrm>
          <a:prstGeom prst="rect">
            <a:avLst/>
          </a:prstGeom>
          <a:solidFill>
            <a:srgbClr val="CCFF66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2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f</a:t>
            </a:r>
            <a:r>
              <a:rPr lang="en-US" sz="2800" baseline="-25000" dirty="0" smtClean="0">
                <a:latin typeface="NikoshBAN" pitchFamily="2" charset="0"/>
                <a:cs typeface="NikoshBAN" pitchFamily="2" charset="0"/>
              </a:rPr>
              <a:t>i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x</a:t>
            </a:r>
            <a:r>
              <a:rPr lang="en-US" sz="2800" baseline="-25000" dirty="0" smtClean="0">
                <a:latin typeface="NikoshBAN" pitchFamily="2" charset="0"/>
                <a:cs typeface="NikoshBAN" pitchFamily="2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bn-IN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কত?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91200" y="4267200"/>
            <a:ext cx="2754086" cy="523220"/>
          </a:xfrm>
          <a:prstGeom prst="rect">
            <a:avLst/>
          </a:prstGeom>
          <a:solidFill>
            <a:srgbClr val="E6F6D6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3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। গানিতিক গড় কত?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14400" y="5344180"/>
            <a:ext cx="7630886" cy="523220"/>
          </a:xfrm>
          <a:prstGeom prst="rect">
            <a:avLst/>
          </a:prstGeom>
          <a:solidFill>
            <a:srgbClr val="E6F6D6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NikoshBAN" pitchFamily="2" charset="0"/>
                <a:cs typeface="NikoshBAN" pitchFamily="2" charset="0"/>
              </a:rPr>
              <a:t>3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। গানিতিক গড় নির্ণয়ের সূত্র কী?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14400" y="5943600"/>
            <a:ext cx="7630886" cy="523220"/>
          </a:xfrm>
          <a:prstGeom prst="rect">
            <a:avLst/>
          </a:prstGeom>
          <a:solidFill>
            <a:srgbClr val="E6F6D6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NikoshBAN" pitchFamily="2" charset="0"/>
                <a:cs typeface="NikoshBAN" pitchFamily="2" charset="0"/>
              </a:rPr>
              <a:t>3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। শ্রেণীর মধ্যমান নির্ণয়ের সূত্র কী?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82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766762"/>
              </p:ext>
            </p:extLst>
          </p:nvPr>
        </p:nvGraphicFramePr>
        <p:xfrm>
          <a:off x="533402" y="3048000"/>
          <a:ext cx="7924798" cy="1371600"/>
        </p:xfrm>
        <a:graphic>
          <a:graphicData uri="http://schemas.openxmlformats.org/drawingml/2006/table">
            <a:tbl>
              <a:tblPr firstCol="1" bandRow="1" bandCol="1">
                <a:tableStyleId>{5940675A-B579-460E-94D1-54222C63F5DA}</a:tableStyleId>
              </a:tblPr>
              <a:tblGrid>
                <a:gridCol w="566057"/>
                <a:gridCol w="566057"/>
                <a:gridCol w="566057"/>
                <a:gridCol w="566057"/>
                <a:gridCol w="566057"/>
                <a:gridCol w="566057"/>
                <a:gridCol w="566057"/>
                <a:gridCol w="566057"/>
                <a:gridCol w="566057"/>
                <a:gridCol w="566057"/>
                <a:gridCol w="566057"/>
                <a:gridCol w="566057"/>
                <a:gridCol w="566057"/>
                <a:gridCol w="566057"/>
              </a:tblGrid>
              <a:tr h="426720"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৪৫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৪২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৬০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৬১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৫৮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৪৮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৫২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৫১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৪৬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৫৩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৫৬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৫৯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৪৩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৬৮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৫৩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৪৯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৭৩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৫২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৫৭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৭১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৬৪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৪৯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৫২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৭৫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৩৮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৩৬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৪৪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৩৯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৫৮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৫৬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৪৮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৬৭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৬৩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৭০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৫৯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৫৪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৬২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৭২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৫০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৫৫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৩৯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৪০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E6F6D6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3400" y="4648200"/>
            <a:ext cx="7924800" cy="1200329"/>
          </a:xfrm>
          <a:prstGeom prst="rect">
            <a:avLst/>
          </a:prstGeom>
          <a:solidFill>
            <a:srgbClr val="F9F3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ক. শ্রেণিব্যবধান ৫ ধরে শ্রেনিসংখ্যা নির্ণয় কর।</a:t>
            </a:r>
          </a:p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খ. শ্রেণিব্যবধান ৫ ধরে গণসংখ্যা নিবেশণ সারণি তৈরি কর।</a:t>
            </a:r>
          </a:p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গ. সারণি থেকে গড় নির্ণয় কর।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2362200"/>
            <a:ext cx="7889488" cy="461665"/>
          </a:xfrm>
          <a:prstGeom prst="rect">
            <a:avLst/>
          </a:prstGeom>
          <a:solidFill>
            <a:srgbClr val="CFFCFD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১। ৮ম শ্রেণীর ৪২ জন শিক্ষার্থীর বার্ষিক পরীক্ষায় গণিত বিষয়ের প্রাপ্ত নম্বর হলোঃ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725269"/>
            <a:ext cx="7924800" cy="646331"/>
          </a:xfrm>
          <a:prstGeom prst="rect">
            <a:avLst/>
          </a:prstGeom>
          <a:solidFill>
            <a:srgbClr val="F0E1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10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6" r="7262" b="41894"/>
          <a:stretch/>
        </p:blipFill>
        <p:spPr>
          <a:xfrm>
            <a:off x="234850" y="156754"/>
            <a:ext cx="9921125" cy="65183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79607" y="957729"/>
            <a:ext cx="5941050" cy="315471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IN" sz="19900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99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4162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148" y="-93784"/>
            <a:ext cx="6723184" cy="672318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46032" y="808892"/>
            <a:ext cx="6471138" cy="315471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IN" sz="19900" dirty="0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r>
              <a:rPr lang="bn-IN" sz="19900" dirty="0" smtClean="0">
                <a:blipFill>
                  <a:blip r:embed="rId3"/>
                  <a:tile tx="0" ty="0" sx="100000" sy="100000" flip="none" algn="tl"/>
                </a:blip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19900" dirty="0">
              <a:blipFill>
                <a:blip r:embed="rId3"/>
                <a:tile tx="0" ty="0" sx="100000" sy="100000" flip="none" algn="tl"/>
              </a:blip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6536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858321"/>
            <a:ext cx="5791200" cy="37856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 </a:t>
            </a: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মোঃ সাইফুল ইসলাম সাইফ</a:t>
            </a: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সহকারি শিক্ষক(গণিত)   </a:t>
            </a: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সারমারা নাছির উদ্দিন উচ্চ বিদ্যালয় </a:t>
            </a: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বকশী গঞ্জ , জামালপুর </a:t>
            </a: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মোবাইলঃ ০১৭২২-৭০৩৭২৭</a:t>
            </a: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E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mail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adr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saifulislamsaif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1987@gmail.com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37" y="170304"/>
            <a:ext cx="2054753" cy="25727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56664" y="2919877"/>
            <a:ext cx="6235336" cy="3724096"/>
          </a:xfrm>
          <a:prstGeom prst="rect">
            <a:avLst/>
          </a:prstGeom>
          <a:solidFill>
            <a:srgbClr val="F4DDFF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3600" b="1" dirty="0" smtClean="0">
                <a:ln w="1905"/>
                <a:solidFill>
                  <a:srgbClr val="FF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bn-IN" sz="2800" dirty="0" smtClean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IN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শ্রেণিঃ অষ্টম</a:t>
            </a:r>
          </a:p>
          <a:p>
            <a:r>
              <a:rPr lang="bn-IN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বিষয়ঃ গণিত</a:t>
            </a:r>
          </a:p>
          <a:p>
            <a:r>
              <a:rPr lang="bn-IN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bn-BD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১১</a:t>
            </a:r>
          </a:p>
          <a:p>
            <a:r>
              <a:rPr lang="bn-IN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নামঃ</a:t>
            </a:r>
            <a:r>
              <a:rPr lang="bn-BD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তথ্য ও উপাত্ত</a:t>
            </a:r>
            <a:r>
              <a:rPr lang="bn-IN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bn-BD" sz="2800" dirty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বিষয়বস্তুঃ</a:t>
            </a:r>
            <a:r>
              <a:rPr lang="bn-BD" sz="2800" dirty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গড় নির্ণয় । </a:t>
            </a:r>
            <a:endParaRPr lang="bn-BD" sz="2800" dirty="0" smtClean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IN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সময়ঃ </a:t>
            </a:r>
            <a:r>
              <a:rPr lang="bn-BD" sz="2800" dirty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৪</a:t>
            </a:r>
            <a:r>
              <a:rPr lang="bn-IN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৫ মিনি</a:t>
            </a:r>
            <a:r>
              <a:rPr lang="bn-IN" sz="32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ট</a:t>
            </a:r>
            <a:endParaRPr lang="bn-BD" sz="3200" dirty="0" smtClean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bn-IN" sz="2800" dirty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০</a:t>
            </a:r>
            <a:r>
              <a:rPr lang="bn-IN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৮</a:t>
            </a:r>
            <a:r>
              <a:rPr lang="bn-BD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/০</a:t>
            </a:r>
            <a:r>
              <a:rPr lang="bn-IN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৫</a:t>
            </a:r>
            <a:r>
              <a:rPr lang="bn-BD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/২০১</a:t>
            </a:r>
            <a:r>
              <a:rPr lang="bn-IN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৯ ইং  </a:t>
            </a:r>
            <a:endParaRPr lang="bn-BD" sz="2800" dirty="0" smtClean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08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18243"/>
            <a:ext cx="9049450" cy="6529178"/>
            <a:chOff x="39188" y="118243"/>
            <a:chExt cx="9049450" cy="6529178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88" y="118243"/>
              <a:ext cx="9026919" cy="652917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sp>
          <p:nvSpPr>
            <p:cNvPr id="3" name="TextBox 2"/>
            <p:cNvSpPr txBox="1"/>
            <p:nvPr/>
          </p:nvSpPr>
          <p:spPr>
            <a:xfrm>
              <a:off x="6466114" y="1084217"/>
              <a:ext cx="178961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dirty="0" smtClean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৮০০ গ্রাম</a:t>
              </a:r>
              <a:endPara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6936765" y="5203763"/>
              <a:ext cx="132921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IN" sz="3200" dirty="0" smtClean="0">
                  <a:solidFill>
                    <a:srgbClr val="0070C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৭০০ </a:t>
              </a:r>
              <a:r>
                <a:rPr lang="bn-IN" sz="3200" dirty="0">
                  <a:solidFill>
                    <a:srgbClr val="0070C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গ্রাম</a:t>
              </a:r>
              <a:endParaRPr lang="en-US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4287182" y="3059667"/>
              <a:ext cx="149271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IN" sz="3600" dirty="0" smtClean="0">
                  <a:blipFill>
                    <a:blip r:embed="rId3"/>
                    <a:tile tx="0" ty="0" sx="100000" sy="100000" flip="none" algn="tl"/>
                  </a:blipFill>
                  <a:latin typeface="NikoshBAN" panose="02000000000000000000" pitchFamily="2" charset="0"/>
                  <a:cs typeface="NikoshBAN" panose="02000000000000000000" pitchFamily="2" charset="0"/>
                </a:rPr>
                <a:t>৫০০ </a:t>
              </a:r>
              <a:r>
                <a:rPr lang="bn-IN" sz="3600" dirty="0">
                  <a:blipFill>
                    <a:blip r:embed="rId3"/>
                    <a:tile tx="0" ty="0" sx="100000" sy="100000" flip="none" algn="tl"/>
                  </a:blipFill>
                  <a:latin typeface="NikoshBAN" panose="02000000000000000000" pitchFamily="2" charset="0"/>
                  <a:cs typeface="NikoshBAN" panose="02000000000000000000" pitchFamily="2" charset="0"/>
                </a:rPr>
                <a:t>গ্রাম</a:t>
              </a:r>
              <a:endParaRPr lang="en-US" sz="3600" dirty="0">
                <a:blipFill>
                  <a:blip r:embed="rId3"/>
                  <a:tile tx="0" ty="0" sx="100000" sy="100000" flip="none" algn="tl"/>
                </a:blip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764236" y="4125608"/>
              <a:ext cx="132440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IN" sz="3200" dirty="0" smtClean="0">
                  <a:solidFill>
                    <a:srgbClr val="92D05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৪০০ </a:t>
              </a:r>
              <a:r>
                <a:rPr lang="bn-IN" sz="3200" dirty="0">
                  <a:solidFill>
                    <a:srgbClr val="92D05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গ্রাম</a:t>
              </a:r>
              <a:endParaRPr lang="en-US" sz="3200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697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43" b="11675"/>
          <a:stretch/>
        </p:blipFill>
        <p:spPr>
          <a:xfrm>
            <a:off x="1281461" y="1524000"/>
            <a:ext cx="7075714" cy="418963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685800" y="5737136"/>
            <a:ext cx="7671375" cy="584775"/>
          </a:xfrm>
          <a:prstGeom prst="rect">
            <a:avLst/>
          </a:prstGeom>
          <a:solidFill>
            <a:srgbClr val="F0E1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বয়স</a:t>
            </a:r>
            <a:r>
              <a:rPr lang="en-US" sz="3200" dirty="0" smtClean="0">
                <a:latin typeface="Times New Roman"/>
                <a:cs typeface="Times New Roman"/>
              </a:rPr>
              <a:t>→</a:t>
            </a:r>
            <a:r>
              <a:rPr lang="bn-IN" sz="3200" dirty="0" smtClean="0">
                <a:latin typeface="Times New Roman"/>
                <a:cs typeface="Times New Roman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১০    ২০   ৩০   ৪০    ৫০    ৬০   ৭০    ৮০   ৯০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16200000">
            <a:off x="-1111654" y="3335989"/>
            <a:ext cx="4217517" cy="584775"/>
          </a:xfrm>
          <a:prstGeom prst="rect">
            <a:avLst/>
          </a:prstGeom>
          <a:solidFill>
            <a:srgbClr val="F0E1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জনসংখ্যার হার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91338" y="1520947"/>
            <a:ext cx="25683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কেন্দ্রীয় প্রবনতা 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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31343" y="1519619"/>
            <a:ext cx="18341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পরিমাপক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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85575" y="1542718"/>
            <a:ext cx="5918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গড়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4716" y="572869"/>
            <a:ext cx="7652459" cy="646331"/>
          </a:xfrm>
          <a:prstGeom prst="rect">
            <a:avLst/>
          </a:prstGeom>
          <a:solidFill>
            <a:srgbClr val="B7FFF1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গাণিতিক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গড়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90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  <p:bldP spid="7" grpId="0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00445" y="287383"/>
            <a:ext cx="8255726" cy="6186309"/>
          </a:xfrm>
          <a:prstGeom prst="rect">
            <a:avLst/>
          </a:prstGeom>
          <a:solidFill>
            <a:srgbClr val="F0E1FF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endParaRPr lang="bn-IN" sz="48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96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</a:p>
          <a:p>
            <a:pPr algn="ctr"/>
            <a:endParaRPr lang="en-US" sz="4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6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শিক্ষার্থীরা----------</a:t>
            </a:r>
          </a:p>
          <a:p>
            <a:r>
              <a:rPr lang="bn-IN" sz="3600" dirty="0" smtClean="0">
                <a:blipFill>
                  <a:blip r:embed="rId2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১। গাণিতিক গড় ব্যাখ্যা করতে পারবে । </a:t>
            </a:r>
          </a:p>
          <a:p>
            <a:r>
              <a:rPr lang="bn-IN" sz="3600" dirty="0">
                <a:blipFill>
                  <a:blip r:embed="rId2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২</a:t>
            </a:r>
            <a:r>
              <a:rPr lang="bn-IN" sz="3600" dirty="0" smtClean="0">
                <a:blipFill>
                  <a:blip r:embed="rId2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। গাণিতিক গড়ের সূত্র বর্ণনা করতে পারবে । </a:t>
            </a:r>
          </a:p>
          <a:p>
            <a:r>
              <a:rPr lang="bn-IN" sz="3600" dirty="0" smtClean="0">
                <a:blipFill>
                  <a:blip r:embed="rId2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৩। গাণিতিক সূত্রের সাহায্যে গড় নির্ণয় করতে পারবে । </a:t>
            </a:r>
          </a:p>
          <a:p>
            <a:r>
              <a:rPr lang="bn-IN" sz="3600" dirty="0" smtClean="0">
                <a:blipFill>
                  <a:blip r:embed="rId2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৪। গড় নির্ণয় করে সমস্যা সমাধান করতে পারবে।</a:t>
            </a:r>
          </a:p>
        </p:txBody>
      </p:sp>
    </p:spTree>
    <p:extLst>
      <p:ext uri="{BB962C8B-B14F-4D97-AF65-F5344CB8AC3E}">
        <p14:creationId xmlns:p14="http://schemas.microsoft.com/office/powerpoint/2010/main" val="3674466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29" y="1883228"/>
            <a:ext cx="1828800" cy="1371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29" y="1426028"/>
            <a:ext cx="1828800" cy="1371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29" y="968828"/>
            <a:ext cx="1828800" cy="1371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29" y="2111828"/>
            <a:ext cx="1828800" cy="1371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29" y="1654628"/>
            <a:ext cx="1828800" cy="1371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29" y="1197428"/>
            <a:ext cx="1828800" cy="1371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829" y="2198914"/>
            <a:ext cx="1828800" cy="1371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829" y="1741714"/>
            <a:ext cx="1828800" cy="1371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829" y="1284514"/>
            <a:ext cx="1828800" cy="1371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229" y="2427514"/>
            <a:ext cx="1828800" cy="1371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229" y="1970314"/>
            <a:ext cx="1828800" cy="1371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229" y="1513114"/>
            <a:ext cx="1828800" cy="1371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590800"/>
            <a:ext cx="1828800" cy="1371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133600"/>
            <a:ext cx="1828800" cy="13716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676400"/>
            <a:ext cx="1828800" cy="1371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819400"/>
            <a:ext cx="1828800" cy="1371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362200"/>
            <a:ext cx="1828800" cy="13716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905000"/>
            <a:ext cx="1828800" cy="13716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29" y="511628"/>
            <a:ext cx="1828800" cy="13716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29" y="740228"/>
            <a:ext cx="1828800" cy="13716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829" y="838200"/>
            <a:ext cx="1828800" cy="13716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229" y="1055914"/>
            <a:ext cx="1828800" cy="13716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219200"/>
            <a:ext cx="1828800" cy="13716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114" y="1447800"/>
            <a:ext cx="1828800" cy="13716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229" y="598714"/>
            <a:ext cx="1828800" cy="13716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114" y="990600"/>
            <a:ext cx="1828800" cy="13716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114" y="533400"/>
            <a:ext cx="1828800" cy="13716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023339" y="5105400"/>
            <a:ext cx="5086647" cy="584775"/>
          </a:xfrm>
          <a:prstGeom prst="rect">
            <a:avLst/>
          </a:prstGeom>
          <a:solidFill>
            <a:srgbClr val="CCFF66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প্রত্যেক স্তম্ভে টিফিন বক্সের সংখ্যা ৪টি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023339" y="5791200"/>
            <a:ext cx="5086648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গাণিতিক গড়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023338" y="4419600"/>
            <a:ext cx="5086649" cy="584775"/>
          </a:xfrm>
          <a:prstGeom prst="rect">
            <a:avLst/>
          </a:prstGeom>
          <a:solidFill>
            <a:srgbClr val="CFFCFD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৬টি স্তম্ভে ২৪টি টিফিন বক্স আছে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023338" y="3766457"/>
            <a:ext cx="5086649" cy="584775"/>
          </a:xfrm>
          <a:prstGeom prst="rect">
            <a:avLst/>
          </a:prstGeom>
          <a:solidFill>
            <a:srgbClr val="F0E1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সারিতে মোট ৬টি স্তম্ভ আছে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03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3675183"/>
              </p:ext>
            </p:extLst>
          </p:nvPr>
        </p:nvGraphicFramePr>
        <p:xfrm>
          <a:off x="533400" y="533400"/>
          <a:ext cx="3657600" cy="457200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126512"/>
                <a:gridCol w="1531088"/>
              </a:tblGrid>
              <a:tr h="411480">
                <a:tc gridSpan="2">
                  <a:txBody>
                    <a:bodyPr/>
                    <a:lstStyle/>
                    <a:p>
                      <a:pPr algn="ctr"/>
                      <a:r>
                        <a:rPr lang="bn-IN" sz="2400" b="0" dirty="0" smtClean="0">
                          <a:latin typeface="NikoshBAN" pitchFamily="2" charset="0"/>
                          <a:cs typeface="NikoshBAN" pitchFamily="2" charset="0"/>
                        </a:rPr>
                        <a:t>জে.এস.সি পরীক্ষা----২০১৪</a:t>
                      </a:r>
                      <a:endParaRPr lang="en-US" sz="2400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800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4114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400" b="0" dirty="0" smtClean="0">
                          <a:latin typeface="NikoshBAN" pitchFamily="2" charset="0"/>
                          <a:cs typeface="NikoshBAN" pitchFamily="2" charset="0"/>
                        </a:rPr>
                        <a:t>শিক্ষা</a:t>
                      </a:r>
                      <a:r>
                        <a:rPr lang="bn-IN" sz="2400" b="0" baseline="0" dirty="0" smtClean="0">
                          <a:latin typeface="NikoshBAN" pitchFamily="2" charset="0"/>
                          <a:cs typeface="NikoshBAN" pitchFamily="2" charset="0"/>
                        </a:rPr>
                        <a:t> বোর্ডের নাম</a:t>
                      </a:r>
                      <a:endParaRPr lang="en-US" sz="2400" b="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400" b="0" dirty="0" smtClean="0">
                          <a:latin typeface="NikoshBAN" pitchFamily="2" charset="0"/>
                          <a:cs typeface="NikoshBAN" pitchFamily="2" charset="0"/>
                        </a:rPr>
                        <a:t>পাশের</a:t>
                      </a:r>
                      <a:r>
                        <a:rPr lang="en-US" sz="2400" b="0" dirty="0" smtClean="0">
                          <a:latin typeface="NikoshBAN" pitchFamily="2" charset="0"/>
                          <a:cs typeface="NikoshBAN" pitchFamily="2" charset="0"/>
                        </a:rPr>
                        <a:t> %</a:t>
                      </a:r>
                      <a:r>
                        <a:rPr lang="bn-IN" sz="2400" b="0" baseline="0" dirty="0" smtClean="0">
                          <a:latin typeface="NikoshBAN" pitchFamily="2" charset="0"/>
                          <a:cs typeface="NikoshBAN" pitchFamily="2" charset="0"/>
                        </a:rPr>
                        <a:t> হার</a:t>
                      </a:r>
                      <a:endParaRPr lang="en-US" sz="2400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ঢাকা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NikoshBAN" pitchFamily="2" charset="0"/>
                          <a:cs typeface="NikoshBAN" pitchFamily="2" charset="0"/>
                        </a:rPr>
                        <a:t>93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দিনাজপুর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NikoshBAN" pitchFamily="2" charset="0"/>
                          <a:cs typeface="NikoshBAN" pitchFamily="2" charset="0"/>
                        </a:rPr>
                        <a:t>9</a:t>
                      </a:r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১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চিটাগাং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NikoshBAN" pitchFamily="2" charset="0"/>
                          <a:cs typeface="NikoshBAN" pitchFamily="2" charset="0"/>
                        </a:rPr>
                        <a:t>9</a:t>
                      </a:r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২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যশোর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NikoshBAN" pitchFamily="2" charset="0"/>
                          <a:cs typeface="NikoshBAN" pitchFamily="2" charset="0"/>
                        </a:rPr>
                        <a:t>90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বরিশাল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NikoshBAN" pitchFamily="2" charset="0"/>
                          <a:cs typeface="NikoshBAN" pitchFamily="2" charset="0"/>
                        </a:rPr>
                        <a:t>9</a:t>
                      </a:r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৪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কুমিল্লা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NikoshBAN" pitchFamily="2" charset="0"/>
                          <a:cs typeface="NikoshBAN" pitchFamily="2" charset="0"/>
                        </a:rPr>
                        <a:t>89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সিলেট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NikoshBAN" pitchFamily="2" charset="0"/>
                          <a:cs typeface="NikoshBAN" pitchFamily="2" charset="0"/>
                        </a:rPr>
                        <a:t>8</a:t>
                      </a:r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৮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রাজশাহী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NikoshBAN" pitchFamily="2" charset="0"/>
                          <a:cs typeface="NikoshBAN" pitchFamily="2" charset="0"/>
                        </a:rPr>
                        <a:t>9</a:t>
                      </a:r>
                      <a:r>
                        <a:rPr lang="bn-IN" sz="2400" dirty="0" smtClean="0"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191000" y="457200"/>
            <a:ext cx="426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শিক্ষা বোর্ড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sym typeface="Symbol"/>
              </a:rPr>
              <a:t>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 উপাত্ত সংখ্যা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91001" y="1066800"/>
            <a:ext cx="426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  <a:sym typeface="Symbol"/>
              </a:rPr>
              <a:t>পাশের হার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sym typeface="Symbol"/>
              </a:rPr>
              <a:t>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উপাত্ত সংখ্যা সূচক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208949" y="1675989"/>
                <a:ext cx="4285147" cy="10155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bn-IN" sz="2400" dirty="0" smtClean="0">
                    <a:latin typeface="NikoshBAN" pitchFamily="2" charset="0"/>
                    <a:cs typeface="NikoshBAN" pitchFamily="2" charset="0"/>
                    <a:sym typeface="Symbol"/>
                  </a:rPr>
                  <a:t>গড়=</a:t>
                </a:r>
                <a:r>
                  <a:rPr lang="en-US" sz="2400" dirty="0" smtClean="0">
                    <a:latin typeface="NikoshBAN" pitchFamily="2" charset="0"/>
                    <a:cs typeface="NikoshBAN" pitchFamily="2" charset="0"/>
                    <a:sym typeface="Symbo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400" i="1" smtClean="0">
                            <a:latin typeface="Cambria Math" panose="02040503050406030204" pitchFamily="18" charset="0"/>
                            <a:cs typeface="NikoshBAN" pitchFamily="2" charset="0"/>
                            <a:sym typeface="Symbol"/>
                          </a:rPr>
                        </m:ctrlPr>
                      </m:fPr>
                      <m:num>
                        <m:r>
                          <a:rPr lang="bn-IN" sz="2400" b="0" i="0" smtClean="0">
                            <a:latin typeface="Cambria Math"/>
                            <a:cs typeface="NikoshBAN" pitchFamily="2" charset="0"/>
                            <a:sym typeface="Symbol"/>
                          </a:rPr>
                          <m:t>৯৩</m:t>
                        </m:r>
                        <m:r>
                          <a:rPr lang="bn-IN" sz="2400" b="0" i="0" smtClean="0">
                            <a:latin typeface="Cambria Math"/>
                            <a:cs typeface="NikoshBAN" pitchFamily="2" charset="0"/>
                            <a:sym typeface="Symbol"/>
                          </a:rPr>
                          <m:t>+</m:t>
                        </m:r>
                        <m:r>
                          <a:rPr lang="bn-IN" sz="2400" b="0" i="0" smtClean="0">
                            <a:latin typeface="Cambria Math"/>
                            <a:cs typeface="NikoshBAN" pitchFamily="2" charset="0"/>
                            <a:sym typeface="Symbol"/>
                          </a:rPr>
                          <m:t>৯১</m:t>
                        </m:r>
                        <m:r>
                          <a:rPr lang="bn-IN" sz="2400" b="0" i="0" smtClean="0">
                            <a:latin typeface="Cambria Math"/>
                            <a:cs typeface="NikoshBAN" pitchFamily="2" charset="0"/>
                            <a:sym typeface="Symbol"/>
                          </a:rPr>
                          <m:t>+</m:t>
                        </m:r>
                        <m:r>
                          <a:rPr lang="bn-IN" sz="2400" b="0" i="0" smtClean="0">
                            <a:latin typeface="Cambria Math"/>
                            <a:cs typeface="NikoshBAN" pitchFamily="2" charset="0"/>
                            <a:sym typeface="Symbol"/>
                          </a:rPr>
                          <m:t>৯২</m:t>
                        </m:r>
                        <m:r>
                          <a:rPr lang="bn-IN" sz="2400" b="0" i="0" smtClean="0">
                            <a:latin typeface="Cambria Math"/>
                            <a:cs typeface="NikoshBAN" pitchFamily="2" charset="0"/>
                            <a:sym typeface="Symbol"/>
                          </a:rPr>
                          <m:t>+</m:t>
                        </m:r>
                        <m:r>
                          <a:rPr lang="bn-IN" sz="2400" b="0" i="0" smtClean="0">
                            <a:latin typeface="Cambria Math"/>
                            <a:cs typeface="NikoshBAN" pitchFamily="2" charset="0"/>
                            <a:sym typeface="Symbol"/>
                          </a:rPr>
                          <m:t>৯০</m:t>
                        </m:r>
                        <m:r>
                          <a:rPr lang="bn-IN" sz="2400" b="0" i="0" smtClean="0">
                            <a:latin typeface="Cambria Math"/>
                            <a:cs typeface="NikoshBAN" pitchFamily="2" charset="0"/>
                            <a:sym typeface="Symbol"/>
                          </a:rPr>
                          <m:t>+</m:t>
                        </m:r>
                        <m:r>
                          <a:rPr lang="bn-IN" sz="2400" b="0" i="0" smtClean="0">
                            <a:latin typeface="Cambria Math"/>
                            <a:cs typeface="NikoshBAN" pitchFamily="2" charset="0"/>
                            <a:sym typeface="Symbol"/>
                          </a:rPr>
                          <m:t>৯৪</m:t>
                        </m:r>
                        <m:r>
                          <a:rPr lang="bn-IN" sz="2400" b="0" i="0" smtClean="0">
                            <a:latin typeface="Cambria Math"/>
                            <a:cs typeface="NikoshBAN" pitchFamily="2" charset="0"/>
                            <a:sym typeface="Symbol"/>
                          </a:rPr>
                          <m:t>+</m:t>
                        </m:r>
                        <m:r>
                          <a:rPr lang="bn-IN" sz="2400" b="0" i="0" smtClean="0">
                            <a:latin typeface="Cambria Math"/>
                            <a:cs typeface="NikoshBAN" pitchFamily="2" charset="0"/>
                            <a:sym typeface="Symbol"/>
                          </a:rPr>
                          <m:t>৮৯</m:t>
                        </m:r>
                        <m:r>
                          <a:rPr lang="bn-IN" sz="2400" b="0" i="0" smtClean="0">
                            <a:latin typeface="Cambria Math"/>
                            <a:cs typeface="NikoshBAN" pitchFamily="2" charset="0"/>
                            <a:sym typeface="Symbol"/>
                          </a:rPr>
                          <m:t>+</m:t>
                        </m:r>
                        <m:r>
                          <a:rPr lang="bn-IN" sz="2400" b="0" i="0" smtClean="0">
                            <a:latin typeface="Cambria Math"/>
                            <a:cs typeface="NikoshBAN" pitchFamily="2" charset="0"/>
                            <a:sym typeface="Symbol"/>
                          </a:rPr>
                          <m:t>৮৮</m:t>
                        </m:r>
                        <m:r>
                          <a:rPr lang="bn-IN" sz="2400" b="0" i="0" smtClean="0">
                            <a:latin typeface="Cambria Math"/>
                            <a:cs typeface="NikoshBAN" pitchFamily="2" charset="0"/>
                            <a:sym typeface="Symbol"/>
                          </a:rPr>
                          <m:t>+</m:t>
                        </m:r>
                        <m:r>
                          <a:rPr lang="bn-IN" sz="2400" b="0" i="0" smtClean="0">
                            <a:latin typeface="Cambria Math"/>
                            <a:cs typeface="NikoshBAN" pitchFamily="2" charset="0"/>
                            <a:sym typeface="Symbol"/>
                          </a:rPr>
                          <m:t>৯৫</m:t>
                        </m:r>
                      </m:num>
                      <m:den>
                        <m:r>
                          <a:rPr lang="bn-IN" sz="2400" b="0" i="0" smtClean="0">
                            <a:latin typeface="Cambria Math"/>
                            <a:cs typeface="NikoshBAN" pitchFamily="2" charset="0"/>
                            <a:sym typeface="Symbol"/>
                          </a:rPr>
                          <m:t>৮</m:t>
                        </m:r>
                      </m:den>
                    </m:f>
                  </m:oMath>
                </a14:m>
                <a:r>
                  <a:rPr lang="bn-IN" sz="24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bn-IN" sz="24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IN" sz="2400" dirty="0" smtClean="0">
                    <a:latin typeface="NikoshBAN" pitchFamily="2" charset="0"/>
                    <a:cs typeface="NikoshBAN" pitchFamily="2" charset="0"/>
                  </a:rPr>
                  <a:t>    = ৯১.৩৭৫</a:t>
                </a:r>
                <a:endParaRPr lang="en-US" sz="24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8949" y="1675989"/>
                <a:ext cx="4285147" cy="1015599"/>
              </a:xfrm>
              <a:prstGeom prst="rect">
                <a:avLst/>
              </a:prstGeom>
              <a:blipFill rotWithShape="1">
                <a:blip r:embed="rId3"/>
                <a:stretch>
                  <a:fillRect l="-2134" r="-1280" b="-125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208948" y="2828874"/>
            <a:ext cx="426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মনে করি উপাত্তের  সংখ্যা =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08949" y="3439180"/>
            <a:ext cx="4267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উপাত্তের সংখ্যা সূচক মান </a:t>
            </a:r>
          </a:p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=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1,</a:t>
            </a:r>
            <a:r>
              <a:rPr lang="bn-IN" sz="28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2,</a:t>
            </a:r>
            <a:r>
              <a:rPr lang="bn-IN" sz="28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3,</a:t>
            </a:r>
            <a:r>
              <a:rPr lang="bn-IN" sz="28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------------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aseline="-25000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bn-I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208948" y="4505980"/>
                <a:ext cx="426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উপাত্তসমূহের গাণিতিক গড় =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bn-IN" sz="280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/>
                            <a:cs typeface="NikoshBAN" pitchFamily="2" charset="0"/>
                          </a:rPr>
                          <m:t>x</m:t>
                        </m:r>
                      </m:e>
                    </m:acc>
                  </m:oMath>
                </a14:m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8948" y="4505980"/>
                <a:ext cx="4267200" cy="523220"/>
              </a:xfrm>
              <a:prstGeom prst="rect">
                <a:avLst/>
              </a:prstGeom>
              <a:blipFill rotWithShape="1">
                <a:blip r:embed="rId4"/>
                <a:stretch>
                  <a:fillRect l="-2857" t="-9302" b="-337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33400" y="5308560"/>
                <a:ext cx="5029200" cy="763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bn-IN" sz="2400" i="1" smtClean="0">
                          <a:latin typeface="Cambria Math"/>
                          <a:ea typeface="Cambria Math"/>
                          <a:cs typeface="NikoshBAN" pitchFamily="2" charset="0"/>
                        </a:rPr>
                        <m:t>∴</m:t>
                      </m:r>
                      <m:acc>
                        <m:accPr>
                          <m:chr m:val="̅"/>
                          <m:ctrlPr>
                            <a:rPr lang="bn-IN" sz="2400" i="1" smtClean="0">
                              <a:latin typeface="Cambria Math" panose="02040503050406030204" pitchFamily="18" charset="0"/>
                              <a:cs typeface="NikoshBAN" pitchFamily="2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/>
                              <a:cs typeface="NikoshBAN" pitchFamily="2" charset="0"/>
                            </a:rPr>
                            <m:t>x</m:t>
                          </m:r>
                        </m:e>
                      </m:acc>
                      <m:r>
                        <a:rPr lang="en-US" sz="2400" b="0" i="0" smtClean="0">
                          <a:latin typeface="Cambria Math"/>
                          <a:cs typeface="NikoshBAN" pitchFamily="2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NikoshBAN" pitchFamily="2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NikoshBAN" pitchFamily="2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  <a:cs typeface="NikoshBAN" pitchFamily="2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  <a:cs typeface="NikoshBAN" pitchFamily="2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  <a:cs typeface="NikoshBAN" pitchFamily="2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NikoshBAN" pitchFamily="2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  <a:cs typeface="NikoshBAN" pitchFamily="2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  <a:cs typeface="NikoshBAN" pitchFamily="2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  <a:cs typeface="NikoshBAN" pitchFamily="2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NikoshBAN" pitchFamily="2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  <a:cs typeface="NikoshBAN" pitchFamily="2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  <a:cs typeface="NikoshBAN" pitchFamily="2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  <a:cs typeface="NikoshBAN" pitchFamily="2" charset="0"/>
                            </a:rPr>
                            <m:t>+−−−−−−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NikoshBAN" pitchFamily="2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  <a:cs typeface="NikoshBAN" pitchFamily="2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  <a:cs typeface="NikoshBAN" pitchFamily="2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cs typeface="NikoshBAN" pitchFamily="2" charset="0"/>
                            </a:rPr>
                            <m:t>𝑛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cs typeface="NikoshBAN" pitchFamily="2" charset="0"/>
                        </a:rPr>
                        <m:t>=</m:t>
                      </m:r>
                    </m:oMath>
                  </m:oMathPara>
                </a14:m>
                <a:endParaRPr lang="en-US" sz="24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5308560"/>
                <a:ext cx="5029200" cy="76322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334000" y="5149830"/>
                <a:ext cx="3322961" cy="10985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23"/>
                            </m:rPr>
                            <a:rPr lang="en-US" sz="2400" b="0" i="0" smtClean="0">
                              <a:latin typeface="Cambria Math"/>
                            </a:rPr>
                            <m:t>i</m:t>
                          </m:r>
                          <m:r>
                            <a:rPr lang="en-US" sz="2400" b="0" i="0" smtClean="0">
                              <a:latin typeface="Cambria Math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sz="2400" b="0" i="0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/>
                            </a:rPr>
                            <m:t>n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400" b="0" i="0" smtClean="0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3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,….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5149830"/>
                <a:ext cx="3322961" cy="109857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131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build="p"/>
      <p:bldP spid="6" grpId="0"/>
      <p:bldP spid="7" grpId="0" build="p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30205" r="6904" b="14998"/>
          <a:stretch/>
        </p:blipFill>
        <p:spPr>
          <a:xfrm>
            <a:off x="478971" y="1219200"/>
            <a:ext cx="8131629" cy="363583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78971" y="5816025"/>
            <a:ext cx="8131629" cy="584775"/>
          </a:xfrm>
          <a:prstGeom prst="rect">
            <a:avLst/>
          </a:prstGeom>
          <a:solidFill>
            <a:srgbClr val="B7FFF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খেলোয়ারদের গড় বয়স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বছরে) কত?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33400" y="381000"/>
            <a:ext cx="8077200" cy="772886"/>
            <a:chOff x="533400" y="381000"/>
            <a:chExt cx="8077200" cy="772886"/>
          </a:xfrm>
        </p:grpSpPr>
        <p:sp>
          <p:nvSpPr>
            <p:cNvPr id="5" name="Oval 4"/>
            <p:cNvSpPr/>
            <p:nvPr/>
          </p:nvSpPr>
          <p:spPr>
            <a:xfrm>
              <a:off x="533400" y="391886"/>
              <a:ext cx="762000" cy="762000"/>
            </a:xfrm>
            <a:prstGeom prst="ellipse">
              <a:avLst/>
            </a:prstGeom>
            <a:solidFill>
              <a:srgbClr val="E8E2EE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১৫</a:t>
              </a:r>
              <a:endPara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1447800" y="391886"/>
              <a:ext cx="762000" cy="762000"/>
            </a:xfrm>
            <a:prstGeom prst="ellipse">
              <a:avLst/>
            </a:prstGeom>
            <a:solidFill>
              <a:srgbClr val="E8E2EE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১৪</a:t>
              </a:r>
              <a:endPara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2362200" y="391886"/>
              <a:ext cx="762000" cy="762000"/>
            </a:xfrm>
            <a:prstGeom prst="ellipse">
              <a:avLst/>
            </a:prstGeom>
            <a:solidFill>
              <a:srgbClr val="E8E2EE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১৭</a:t>
              </a:r>
              <a:endPara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3276600" y="391886"/>
              <a:ext cx="762000" cy="762000"/>
            </a:xfrm>
            <a:prstGeom prst="ellipse">
              <a:avLst/>
            </a:prstGeom>
            <a:solidFill>
              <a:srgbClr val="E8E2EE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১৬</a:t>
              </a:r>
              <a:endPara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4191000" y="391886"/>
              <a:ext cx="762000" cy="762000"/>
            </a:xfrm>
            <a:prstGeom prst="ellipse">
              <a:avLst/>
            </a:prstGeom>
            <a:solidFill>
              <a:srgbClr val="E8E2EE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১৫</a:t>
              </a:r>
              <a:endPara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5105400" y="391886"/>
              <a:ext cx="762000" cy="762000"/>
            </a:xfrm>
            <a:prstGeom prst="ellipse">
              <a:avLst/>
            </a:prstGeom>
            <a:solidFill>
              <a:srgbClr val="E8E2EE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১৪</a:t>
              </a:r>
              <a:endPara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6019800" y="391886"/>
              <a:ext cx="762000" cy="762000"/>
            </a:xfrm>
            <a:prstGeom prst="ellipse">
              <a:avLst/>
            </a:prstGeom>
            <a:solidFill>
              <a:srgbClr val="E8E2EE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১৮</a:t>
              </a:r>
              <a:endPara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6934200" y="381000"/>
              <a:ext cx="762000" cy="762000"/>
            </a:xfrm>
            <a:prstGeom prst="ellipse">
              <a:avLst/>
            </a:prstGeom>
            <a:solidFill>
              <a:srgbClr val="E8E2EE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১৯</a:t>
              </a:r>
              <a:endPara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7848600" y="391886"/>
              <a:ext cx="762000" cy="762000"/>
            </a:xfrm>
            <a:prstGeom prst="ellipse">
              <a:avLst/>
            </a:prstGeom>
            <a:solidFill>
              <a:srgbClr val="E8E2EE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১৩</a:t>
              </a:r>
              <a:endPara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33400" y="4953000"/>
            <a:ext cx="8077200" cy="772886"/>
            <a:chOff x="533400" y="4953000"/>
            <a:chExt cx="8077200" cy="772886"/>
          </a:xfrm>
        </p:grpSpPr>
        <p:sp>
          <p:nvSpPr>
            <p:cNvPr id="15" name="Oval 14"/>
            <p:cNvSpPr/>
            <p:nvPr/>
          </p:nvSpPr>
          <p:spPr>
            <a:xfrm>
              <a:off x="533400" y="4963886"/>
              <a:ext cx="762000" cy="762000"/>
            </a:xfrm>
            <a:prstGeom prst="ellipse">
              <a:avLst/>
            </a:prstGeom>
            <a:solidFill>
              <a:srgbClr val="E8E2EE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১৫</a:t>
              </a:r>
              <a:endPara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1447800" y="4963886"/>
              <a:ext cx="762000" cy="762000"/>
            </a:xfrm>
            <a:prstGeom prst="ellipse">
              <a:avLst/>
            </a:prstGeom>
            <a:solidFill>
              <a:srgbClr val="E8E2EE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১৭</a:t>
              </a:r>
              <a:endPara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2362200" y="4963886"/>
              <a:ext cx="762000" cy="762000"/>
            </a:xfrm>
            <a:prstGeom prst="ellipse">
              <a:avLst/>
            </a:prstGeom>
            <a:solidFill>
              <a:srgbClr val="E8E2EE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১৬</a:t>
              </a:r>
              <a:endPara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3276600" y="4963886"/>
              <a:ext cx="762000" cy="762000"/>
            </a:xfrm>
            <a:prstGeom prst="ellipse">
              <a:avLst/>
            </a:prstGeom>
            <a:solidFill>
              <a:srgbClr val="E8E2EE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১৮</a:t>
              </a:r>
              <a:endPara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4191000" y="4963886"/>
              <a:ext cx="762000" cy="762000"/>
            </a:xfrm>
            <a:prstGeom prst="ellipse">
              <a:avLst/>
            </a:prstGeom>
            <a:solidFill>
              <a:srgbClr val="E8E2EE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১৪</a:t>
              </a:r>
              <a:endPara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5105400" y="4963886"/>
              <a:ext cx="762000" cy="762000"/>
            </a:xfrm>
            <a:prstGeom prst="ellipse">
              <a:avLst/>
            </a:prstGeom>
            <a:solidFill>
              <a:srgbClr val="E8E2EE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১৫</a:t>
              </a:r>
              <a:endPara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6019800" y="4963886"/>
              <a:ext cx="762000" cy="762000"/>
            </a:xfrm>
            <a:prstGeom prst="ellipse">
              <a:avLst/>
            </a:prstGeom>
            <a:solidFill>
              <a:srgbClr val="E8E2EE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১৭</a:t>
              </a:r>
              <a:endPara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6934200" y="4953000"/>
              <a:ext cx="762000" cy="762000"/>
            </a:xfrm>
            <a:prstGeom prst="ellipse">
              <a:avLst/>
            </a:prstGeom>
            <a:solidFill>
              <a:srgbClr val="E8E2EE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১৬</a:t>
              </a:r>
              <a:endPara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7848600" y="4963886"/>
              <a:ext cx="762000" cy="762000"/>
            </a:xfrm>
            <a:prstGeom prst="ellipse">
              <a:avLst/>
            </a:prstGeom>
            <a:solidFill>
              <a:srgbClr val="E8E2EE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১৮</a:t>
              </a:r>
              <a:endPara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814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Facet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56</TotalTime>
  <Words>750</Words>
  <Application>Microsoft Office PowerPoint</Application>
  <PresentationFormat>Widescreen</PresentationFormat>
  <Paragraphs>356</Paragraphs>
  <Slides>17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Arial</vt:lpstr>
      <vt:lpstr>Calibri</vt:lpstr>
      <vt:lpstr>Cambria Math</vt:lpstr>
      <vt:lpstr>NikoshBAN</vt:lpstr>
      <vt:lpstr>Symbol</vt:lpstr>
      <vt:lpstr>Times New Roman</vt:lpstr>
      <vt:lpstr>Trebuchet MS</vt:lpstr>
      <vt:lpstr>Vrinda</vt:lpstr>
      <vt:lpstr>Wingdings 3</vt:lpstr>
      <vt:lpstr>Facet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JS COMPUTER</dc:creator>
  <cp:lastModifiedBy>JS COMPUTER</cp:lastModifiedBy>
  <cp:revision>26</cp:revision>
  <dcterms:created xsi:type="dcterms:W3CDTF">2019-05-07T21:50:22Z</dcterms:created>
  <dcterms:modified xsi:type="dcterms:W3CDTF">2019-05-09T16:20:43Z</dcterms:modified>
</cp:coreProperties>
</file>